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  <p:sldMasterId id="2147483701" r:id="rId3"/>
    <p:sldMasterId id="2147483713" r:id="rId4"/>
    <p:sldMasterId id="2147483725" r:id="rId5"/>
    <p:sldMasterId id="2147483737" r:id="rId6"/>
    <p:sldMasterId id="2147483749" r:id="rId7"/>
    <p:sldMasterId id="2147483761" r:id="rId8"/>
    <p:sldMasterId id="2147483773" r:id="rId9"/>
    <p:sldMasterId id="2147483785" r:id="rId10"/>
    <p:sldMasterId id="2147483797" r:id="rId11"/>
    <p:sldMasterId id="2147483809" r:id="rId12"/>
    <p:sldMasterId id="2147483833" r:id="rId13"/>
    <p:sldMasterId id="2147483845" r:id="rId14"/>
  </p:sldMasterIdLst>
  <p:notesMasterIdLst>
    <p:notesMasterId r:id="rId39"/>
  </p:notesMasterIdLst>
  <p:handoutMasterIdLst>
    <p:handoutMasterId r:id="rId40"/>
  </p:handoutMasterIdLst>
  <p:sldIdLst>
    <p:sldId id="367" r:id="rId15"/>
    <p:sldId id="361" r:id="rId16"/>
    <p:sldId id="362" r:id="rId17"/>
    <p:sldId id="363" r:id="rId18"/>
    <p:sldId id="394" r:id="rId19"/>
    <p:sldId id="368" r:id="rId20"/>
    <p:sldId id="364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9" r:id="rId30"/>
    <p:sldId id="382" r:id="rId31"/>
    <p:sldId id="383" r:id="rId32"/>
    <p:sldId id="384" r:id="rId33"/>
    <p:sldId id="395" r:id="rId34"/>
    <p:sldId id="388" r:id="rId35"/>
    <p:sldId id="392" r:id="rId36"/>
    <p:sldId id="390" r:id="rId37"/>
    <p:sldId id="391" r:id="rId38"/>
  </p:sldIdLst>
  <p:sldSz cx="9144000" cy="6858000" type="screen4x3"/>
  <p:notesSz cx="6950075" cy="92360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49F"/>
    <a:srgbClr val="E86A1C"/>
    <a:srgbClr val="0EF224"/>
    <a:srgbClr val="F4D0BA"/>
    <a:srgbClr val="DBEF9B"/>
    <a:srgbClr val="F9DCB5"/>
    <a:srgbClr val="E6F4BA"/>
    <a:srgbClr val="BAF4BD"/>
    <a:srgbClr val="6BE771"/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09" autoAdjust="0"/>
    <p:restoredTop sz="50000" autoAdjust="0"/>
  </p:normalViewPr>
  <p:slideViewPr>
    <p:cSldViewPr>
      <p:cViewPr varScale="1">
        <p:scale>
          <a:sx n="96" d="100"/>
          <a:sy n="96" d="100"/>
        </p:scale>
        <p:origin x="6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&#1058;&#1072;&#1090;&#1100;&#1103;&#1085;&#1072;\&#1052;&#1077;&#1078;&#1076;&#1091;&#1085;&#1072;&#1088;&#1086;&#1076;&#1085;&#1099;&#1077;%20&#1089;&#1074;&#1103;&#1079;&#1080;\&#1071;&#1087;&#1086;&#1085;&#1080;&#1103;\2013.10.13-15_&#1074;&#1080;&#1079;&#1080;&#1090;\&#1055;&#1088;&#1077;&#1079;&#1077;&#1085;&#1090;&#1072;&#1094;&#1080;&#1103;\&#1042;&#1089;&#1087;&#1086;&#1084;&#1086;&#1075;&#1072;&#1090;&#1077;&#1083;&#1100;&#1085;&#1099;&#1077;%20&#1084;&#1072;&#1090;&#1077;&#1088;&#1080;&#1072;&#1083;&#1099;\&#1079;&#1087;%20+%20&#1101;&#1083;-&#1103;.xlsx" TargetMode="External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&#1058;&#1072;&#1090;&#1100;&#1103;&#1085;&#1072;\&#1052;&#1077;&#1078;&#1076;&#1091;&#1085;&#1072;&#1088;&#1086;&#1076;&#1085;&#1099;&#1077;%20&#1089;&#1074;&#1103;&#1079;&#1080;\&#1064;&#1074;&#1077;&#1094;&#1080;&#1103;\&#1047;&#1072;&#1074;&#1090;&#1088;&#1072;&#1082;%20&#1074;%20&#1082;&#1086;&#1085;&#1089;&#1091;&#1083;&#1100;&#1089;&#1090;&#1074;&#1077;\&#1055;&#1088;&#1077;&#1079;&#1077;&#1085;&#1090;&#1072;&#1094;&#1080;&#1080;\&#1044;&#1080;&#1072;&#1075;&#1088;&#1072;&#1084;&#1084;&#1099;,%20&#1090;&#1072;&#1073;&#1083;&#1080;&#1094;&#109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&#1058;&#1072;&#1090;&#1100;&#1103;&#1085;&#1072;\&#1048;&#1085;&#1074;&#1077;&#1089;&#1090;&#1080;&#1094;&#1080;&#1086;&#1085;&#1085;&#1099;&#1081;%20&#1084;&#1077;&#1084;&#1086;&#1088;&#1072;&#1085;&#1076;&#1091;&#1084;%20&#1055;&#1054;\&#1048;&#1052;_2013\&#1042;&#1089;&#1087;&#1086;&#1084;&#1086;&#1075;&#1072;&#1090;&#1077;&#1083;&#1100;&#1085;&#1099;&#1077;%20&#1084;&#1072;&#1090;&#1077;&#1088;&#1080;&#1072;&#1083;&#1099;\&#1044;&#1080;&#1072;&#1075;&#1088;&#1072;&#1084;&#1084;&#109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&#1058;&#1072;&#1090;&#1100;&#1103;&#1085;&#1072;\&#1052;&#1077;&#1078;&#1076;&#1091;&#1085;&#1072;&#1088;&#1086;&#1076;&#1085;&#1099;&#1077;%20&#1089;&#1074;&#1103;&#1079;&#1080;\&#1057;&#1080;&#1085;&#1075;&#1072;&#1087;&#1091;&#1088;\2013_09_09-16_&#1042;&#1080;&#1079;&#1080;&#1090;%20&#1074;%20&#1055;&#1089;&#1082;&#1086;&#1074;\2013.09.10_&#1055;&#1088;&#1077;&#1079;&#1077;&#1085;&#1090;&#1072;&#1094;&#1080;&#1103;\&#1042;&#1089;&#1087;&#1086;&#1084;&#1086;&#1075;&#1072;&#1090;&#1077;&#1083;&#1100;&#1085;&#1099;&#1077;\&#1044;&#1080;&#1072;&#1075;&#1088;&#1072;&#1084;&#1084;&#1099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Прочее</c:v>
                </c:pt>
                <c:pt idx="1">
                  <c:v>Обрабатывающие производства</c:v>
                </c:pt>
                <c:pt idx="2">
                  <c:v>Торговля</c:v>
                </c:pt>
                <c:pt idx="3">
                  <c:v>Транспорт и связь</c:v>
                </c:pt>
                <c:pt idx="4">
                  <c:v>Государственное управление</c:v>
                </c:pt>
                <c:pt idx="5">
                  <c:v>Сельское хозяйство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29.8</c:v>
                </c:pt>
                <c:pt idx="1">
                  <c:v>20.5</c:v>
                </c:pt>
                <c:pt idx="2">
                  <c:v>18.8</c:v>
                </c:pt>
                <c:pt idx="3">
                  <c:v>14.4</c:v>
                </c:pt>
                <c:pt idx="4">
                  <c:v>9.7000000000000011</c:v>
                </c:pt>
                <c:pt idx="5">
                  <c:v>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1692599195987"/>
          <c:y val="1.6075792813011861E-2"/>
          <c:w val="0.89983068981985359"/>
          <c:h val="0.4751356233577965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FF000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19419</a:t>
                    </a:r>
                    <a:endParaRPr lang="en-US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996438701758627E-3"/>
                  <c:y val="1.1739215635526009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38720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1400" b="1" dirty="0" smtClean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9413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1400" b="1" dirty="0" smtClean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5670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1400" b="1" dirty="0" smtClean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3349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1400" b="1" dirty="0" smtClean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3450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Лист2!$A$1:$A$6</c:f>
              <c:strCache>
                <c:ptCount val="6"/>
                <c:pt idx="0">
                  <c:v>Псковская область</c:v>
                </c:pt>
                <c:pt idx="1">
                  <c:v>Санкт-Петербург</c:v>
                </c:pt>
                <c:pt idx="2">
                  <c:v>Ленинградская область</c:v>
                </c:pt>
                <c:pt idx="3">
                  <c:v>Калужская область</c:v>
                </c:pt>
                <c:pt idx="4">
                  <c:v>Тверская область</c:v>
                </c:pt>
                <c:pt idx="5">
                  <c:v>Новгородская область</c:v>
                </c:pt>
              </c:strCache>
            </c:strRef>
          </c:cat>
          <c:val>
            <c:numRef>
              <c:f>Лист2!$B$1:$B$6</c:f>
              <c:numCache>
                <c:formatCode>General</c:formatCode>
                <c:ptCount val="6"/>
                <c:pt idx="0">
                  <c:v>18203</c:v>
                </c:pt>
                <c:pt idx="1">
                  <c:v>32930</c:v>
                </c:pt>
                <c:pt idx="2">
                  <c:v>26308</c:v>
                </c:pt>
                <c:pt idx="3">
                  <c:v>23709</c:v>
                </c:pt>
                <c:pt idx="4">
                  <c:v>20246</c:v>
                </c:pt>
                <c:pt idx="5">
                  <c:v>20983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4969928"/>
        <c:axId val="174970320"/>
      </c:barChart>
      <c:catAx>
        <c:axId val="174969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970320"/>
        <c:crosses val="autoZero"/>
        <c:auto val="1"/>
        <c:lblAlgn val="ctr"/>
        <c:lblOffset val="100"/>
        <c:noMultiLvlLbl val="0"/>
      </c:catAx>
      <c:valAx>
        <c:axId val="174970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4969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Калужская область</c:v>
                </c:pt>
                <c:pt idx="1">
                  <c:v>Липецкая область</c:v>
                </c:pt>
                <c:pt idx="2">
                  <c:v>Самарская область</c:v>
                </c:pt>
                <c:pt idx="3">
                  <c:v>Псковская область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85000</c:v>
                </c:pt>
                <c:pt idx="1">
                  <c:v>77000</c:v>
                </c:pt>
                <c:pt idx="2">
                  <c:v>55366</c:v>
                </c:pt>
                <c:pt idx="3">
                  <c:v>29602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265640"/>
        <c:axId val="180266032"/>
        <c:axId val="0"/>
      </c:bar3DChart>
      <c:catAx>
        <c:axId val="180265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80266032"/>
        <c:crosses val="autoZero"/>
        <c:auto val="1"/>
        <c:lblAlgn val="ctr"/>
        <c:lblOffset val="100"/>
        <c:noMultiLvlLbl val="0"/>
      </c:catAx>
      <c:valAx>
        <c:axId val="18026603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180265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не менее 1200 млн.руб.</c:v>
                </c:pt>
                <c:pt idx="1">
                  <c:v>не менее 800 млн.руб.</c:v>
                </c:pt>
                <c:pt idx="2">
                  <c:v>не менее 400 млн.руб.</c:v>
                </c:pt>
                <c:pt idx="3">
                  <c:v>менее 400 млн.руб.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29602</c:v>
                </c:pt>
                <c:pt idx="1">
                  <c:v>41443</c:v>
                </c:pt>
                <c:pt idx="2">
                  <c:v>53284</c:v>
                </c:pt>
                <c:pt idx="3">
                  <c:v>59154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266816"/>
        <c:axId val="180267208"/>
        <c:axId val="0"/>
      </c:bar3DChart>
      <c:catAx>
        <c:axId val="1802668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0267208"/>
        <c:crosses val="autoZero"/>
        <c:auto val="1"/>
        <c:lblAlgn val="ctr"/>
        <c:lblOffset val="100"/>
        <c:noMultiLvlLbl val="0"/>
      </c:catAx>
      <c:valAx>
        <c:axId val="180267208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180266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4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Ленинградская область</c:v>
                </c:pt>
                <c:pt idx="1">
                  <c:v>Тверская область</c:v>
                </c:pt>
                <c:pt idx="2">
                  <c:v>Новгородская область</c:v>
                </c:pt>
                <c:pt idx="3">
                  <c:v>Смоленская область</c:v>
                </c:pt>
                <c:pt idx="4">
                  <c:v>Псковская область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53919</c:v>
                </c:pt>
                <c:pt idx="1">
                  <c:v>50111</c:v>
                </c:pt>
                <c:pt idx="2">
                  <c:v>45724</c:v>
                </c:pt>
                <c:pt idx="3">
                  <c:v>40176</c:v>
                </c:pt>
                <c:pt idx="4">
                  <c:v>39088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268384"/>
        <c:axId val="182282208"/>
        <c:axId val="0"/>
      </c:bar3DChart>
      <c:catAx>
        <c:axId val="18026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2282208"/>
        <c:crosses val="autoZero"/>
        <c:auto val="1"/>
        <c:lblAlgn val="ctr"/>
        <c:lblOffset val="100"/>
        <c:noMultiLvlLbl val="0"/>
      </c:catAx>
      <c:valAx>
        <c:axId val="18228220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180268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cat>
            <c:strRef>
              <c:f>Лист1!$A$2:$A$7</c:f>
              <c:strCache>
                <c:ptCount val="6"/>
                <c:pt idx="0">
                  <c:v>Прочие производства</c:v>
                </c:pt>
                <c:pt idx="1">
                  <c:v>Производство пищевых продуктов</c:v>
                </c:pt>
                <c:pt idx="2">
                  <c:v>Производство электрооборудования, электронного и оптического оборудования</c:v>
                </c:pt>
                <c:pt idx="3">
                  <c:v>Производство машин и оборудования</c:v>
                </c:pt>
                <c:pt idx="4">
                  <c:v>Металлургия</c:v>
                </c:pt>
                <c:pt idx="5">
                  <c:v>Текстильное и швейное производство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30.75</c:v>
                </c:pt>
                <c:pt idx="1">
                  <c:v>28.810000000000002</c:v>
                </c:pt>
                <c:pt idx="2">
                  <c:v>28.29</c:v>
                </c:pt>
                <c:pt idx="3">
                  <c:v>5.2</c:v>
                </c:pt>
                <c:pt idx="4">
                  <c:v>4.9700000000000006</c:v>
                </c:pt>
                <c:pt idx="5">
                  <c:v>1.9800000000000002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3"/>
              <c:layout>
                <c:manualLayout>
                  <c:x val="9.9831674887277053E-3"/>
                  <c:y val="-5.867094148382044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r>
                      <a:rPr lang="ru-RU" dirty="0" smtClean="0"/>
                      <a:t>5,3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105,</a:t>
                    </a:r>
                    <a:r>
                      <a:rPr lang="ru-RU" smtClean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'Индекс пр-ва с-х'!$A$1:$A$5</c:f>
              <c:strCache>
                <c:ptCount val="5"/>
                <c:pt idx="0">
                  <c:v>2008 </c:v>
                </c:pt>
                <c:pt idx="1">
                  <c:v>2009 </c:v>
                </c:pt>
                <c:pt idx="2">
                  <c:v>2010 </c:v>
                </c:pt>
                <c:pt idx="3">
                  <c:v>2011 </c:v>
                </c:pt>
                <c:pt idx="4">
                  <c:v>2012</c:v>
                </c:pt>
              </c:strCache>
            </c:strRef>
          </c:cat>
          <c:val>
            <c:numRef>
              <c:f>'Индекс пр-ва с-х'!$B$1:$B$5</c:f>
              <c:numCache>
                <c:formatCode>General</c:formatCode>
                <c:ptCount val="5"/>
                <c:pt idx="0">
                  <c:v>98.7</c:v>
                </c:pt>
                <c:pt idx="1">
                  <c:v>101.9</c:v>
                </c:pt>
                <c:pt idx="2">
                  <c:v>100.3</c:v>
                </c:pt>
                <c:pt idx="3">
                  <c:v>106</c:v>
                </c:pt>
                <c:pt idx="4">
                  <c:v>105.5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4963264"/>
        <c:axId val="174968360"/>
      </c:lineChart>
      <c:catAx>
        <c:axId val="174963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ru-RU"/>
          </a:p>
        </c:txPr>
        <c:crossAx val="174968360"/>
        <c:crosses val="autoZero"/>
        <c:auto val="1"/>
        <c:lblAlgn val="ctr"/>
        <c:lblOffset val="100"/>
        <c:noMultiLvlLbl val="0"/>
      </c:catAx>
      <c:valAx>
        <c:axId val="174968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74963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cat>
            <c:strRef>
              <c:f>'Ст-ра с_х'!$A$1:$A$2</c:f>
              <c:strCache>
                <c:ptCount val="2"/>
                <c:pt idx="0">
                  <c:v>Растениеводство</c:v>
                </c:pt>
                <c:pt idx="1">
                  <c:v>Жтвотноводство</c:v>
                </c:pt>
              </c:strCache>
            </c:strRef>
          </c:cat>
          <c:val>
            <c:numRef>
              <c:f>'Ст-ра с_х'!$B$1:$B$2</c:f>
              <c:numCache>
                <c:formatCode>0.00%</c:formatCode>
                <c:ptCount val="2"/>
                <c:pt idx="0">
                  <c:v>0.31400000000000089</c:v>
                </c:pt>
                <c:pt idx="1">
                  <c:v>0.68600000000000005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cat>
            <c:strRef>
              <c:f>'Ст-ра сх по хоз'!$A$2:$A$4</c:f>
              <c:strCache>
                <c:ptCount val="3"/>
                <c:pt idx="0">
                  <c:v>С/х организации</c:v>
                </c:pt>
                <c:pt idx="1">
                  <c:v>Хоз. Населения</c:v>
                </c:pt>
                <c:pt idx="2">
                  <c:v>Крестьянские хозяйства</c:v>
                </c:pt>
              </c:strCache>
            </c:strRef>
          </c:cat>
          <c:val>
            <c:numRef>
              <c:f>'Ст-ра сх по хоз'!$B$2:$B$4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0.41000000000000031</c:v>
                </c:pt>
                <c:pt idx="2">
                  <c:v>3.0000000000000002E-2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Оптовая и розничная тоговля</c:v>
                </c:pt>
                <c:pt idx="1">
                  <c:v>Обрабатывающие производства</c:v>
                </c:pt>
                <c:pt idx="2">
                  <c:v>Сельское хозяйство</c:v>
                </c:pt>
                <c:pt idx="3">
                  <c:v>Транспорт и связь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30.7</c:v>
                </c:pt>
                <c:pt idx="1">
                  <c:v>24.9</c:v>
                </c:pt>
                <c:pt idx="2">
                  <c:v>23.4</c:v>
                </c:pt>
                <c:pt idx="3">
                  <c:v>20.3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Санкт-Петербург</c:v>
                </c:pt>
                <c:pt idx="1">
                  <c:v>Ленинградская область</c:v>
                </c:pt>
                <c:pt idx="2">
                  <c:v>Тверская область</c:v>
                </c:pt>
                <c:pt idx="3">
                  <c:v>Псковская область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33058</c:v>
                </c:pt>
                <c:pt idx="1">
                  <c:v>16570</c:v>
                </c:pt>
                <c:pt idx="2">
                  <c:v>11150</c:v>
                </c:pt>
                <c:pt idx="3">
                  <c:v>8649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018144"/>
        <c:axId val="180018536"/>
        <c:axId val="0"/>
      </c:bar3DChart>
      <c:catAx>
        <c:axId val="180018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018536"/>
        <c:crosses val="autoZero"/>
        <c:auto val="1"/>
        <c:lblAlgn val="ctr"/>
        <c:lblOffset val="100"/>
        <c:noMultiLvlLbl val="0"/>
      </c:catAx>
      <c:valAx>
        <c:axId val="18001853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180018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2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Калужская область</c:v>
                </c:pt>
                <c:pt idx="1">
                  <c:v>Липецкая область</c:v>
                </c:pt>
                <c:pt idx="2">
                  <c:v>Псковская область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4529</c:v>
                </c:pt>
                <c:pt idx="1">
                  <c:v>4426</c:v>
                </c:pt>
                <c:pt idx="2">
                  <c:v>4415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019320"/>
        <c:axId val="180019712"/>
        <c:axId val="0"/>
      </c:bar3DChart>
      <c:catAx>
        <c:axId val="180019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80019712"/>
        <c:crosses val="autoZero"/>
        <c:auto val="1"/>
        <c:lblAlgn val="ctr"/>
        <c:lblOffset val="100"/>
        <c:noMultiLvlLbl val="0"/>
      </c:catAx>
      <c:valAx>
        <c:axId val="18001971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180019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bubble3D val="0"/>
            <c:explosion val="4"/>
          </c:dPt>
          <c:cat>
            <c:strRef>
              <c:f>Лист1!$A$2:$A$3</c:f>
              <c:strCache>
                <c:ptCount val="2"/>
                <c:pt idx="0">
                  <c:v>СПО</c:v>
                </c:pt>
                <c:pt idx="1">
                  <c:v>ВПО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1365</c:v>
                </c:pt>
                <c:pt idx="1">
                  <c:v>1835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0.45098</cdr:x>
      <cdr:y>0</cdr:y>
    </cdr:from>
    <cdr:to>
      <cdr:x>0.45672</cdr:x>
      <cdr:y>0.06242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H="1" flipV="1">
          <a:off x="1763230" y="0"/>
          <a:ext cx="22426" cy="15399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0.70899</cdr:x>
      <cdr:y>0.20589</cdr:y>
    </cdr:from>
    <cdr:to>
      <cdr:x>1</cdr:x>
      <cdr:y>0.46919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2977848" y="505414"/>
          <a:ext cx="122228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 xmlns:a="http://schemas.openxmlformats.org/drawingml/2006/main">
          <a:pPr algn="ctr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производства 30,75%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7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36767" y="0"/>
            <a:ext cx="30117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20430-2A66-4E62-B0F9-67CF1F1A4A0F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7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36767" y="8772668"/>
            <a:ext cx="30117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3752E-1162-479B-9E16-8F42FF677F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22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2300" cy="4621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36137" y="0"/>
            <a:ext cx="3012299" cy="4621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F4EA8-1ECD-449D-99D5-BA1FE833FDCC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4517" y="4386949"/>
            <a:ext cx="5561043" cy="4156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772414"/>
            <a:ext cx="3012300" cy="462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36137" y="8772414"/>
            <a:ext cx="3012299" cy="462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4BACC-E627-4425-9DA1-D4FA1CFA6F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31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Особая экономическая зона «Моглино» - одна из пяти зон промышленно-производственного типа в России. Это первая промышленная зона на Северо-западе.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BACC-E627-4425-9DA1-D4FA1CFA6F64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2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Особая экономическая зона «Моглино» - одна из пяти зон промышленно-производственного типа в России. Это первая промышленная зона на Северо-западе.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BACC-E627-4425-9DA1-D4FA1CFA6F64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65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Моглино располагается к юго-западу от г. Пскова. На юго-востоке располагаются аэропорт и железнодорожный вокзал. В будущем они будут объединены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мультимодальный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транспортный узел.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 города расположен в немногим более 10 км от зоны «Моглино».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расстоянии 8 км от зоны находится новый район жилой застройки «Борисовичи».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37378" indent="-283607">
              <a:lnSpc>
                <a:spcPct val="80000"/>
              </a:lnSpc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34428" indent="-226886">
              <a:lnSpc>
                <a:spcPct val="80000"/>
              </a:lnSpc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588199" indent="-226886">
              <a:lnSpc>
                <a:spcPct val="80000"/>
              </a:lnSpc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41970" indent="-226886">
              <a:lnSpc>
                <a:spcPct val="80000"/>
              </a:lnSpc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495741" indent="-226886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49512" indent="-226886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03283" indent="-226886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57054" indent="-226886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071684B-F3D5-4844-816F-AEDCC1336BC5}" type="slidenum">
              <a:rPr lang="ru-RU" sz="1200" b="0">
                <a:solidFill>
                  <a:prstClr val="black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ru-RU" sz="1200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86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заказу Администрации Псковской области в конце 2011 года было проведено стратегическое исследование возможностей развития зоны «Моглино». Компания 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Frost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Sallivan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совместно с псковскими экспертами выделила ключевые направления промышленного развития. Эти направления представлены на плане функционального зонирования.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севере располагается кластер производства железнодорожного оборудования (обозначен коричневым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цветом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 – производство коммунального оборудования (обозначено желтым цветом).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Вдоль западной границы участка – производство сельскохозяйственного оборудования (обозначено зеленым цветом).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Производство электротехнического, бытового оборудования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автокомплектующих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располагается на юге площадки, вдоль трассы А212 (обозначено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голубым и синим цветом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виды производств менее требовательны к конфигурации здания, что позволит обеспечить грамотное планирование фасадов вдоль федеральной трассы. Собственники зданий смогут использовать фасадные части для организации выставочных витрин.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центре зоны располагается кластер производства строительных материалов (обозначен фиолетовым цветом).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западу от него – резервные производственные площади (обозначены розовым цветом).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функционального решения основан на стремлении к повышению полезности площади с санитарно-защитных зон.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северо-востоке зоны расположен уникальный объект – логистический кластер. Именно у нас он впервые введен в состав особой зоны. Это позволит обеспечить эффективную складскую и транспортную логистику. Логистический кластер примыкает к железнодорожным путям с одной стороны, и к таможенной инфраструктуре, обеспечивающей выезд на автотрассу, с другой стороны. Таможенные зоны обозначены оранжевым цветом.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BACC-E627-4425-9DA1-D4FA1CFA6F64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3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 получения статуса резидента зоны состоит из пяти шагов.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Both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регистрации юридического лица на территории Псковского района необходимо </a:t>
            </a:r>
          </a:p>
          <a:p>
            <a:pPr marL="228600" indent="-228600">
              <a:buAutoNum type="arabicParenBoth"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Both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подготовить заявку, включая анкету, бизнес-план, копии основных корпоративных документов.</a:t>
            </a:r>
          </a:p>
          <a:p>
            <a:pPr marL="228600" indent="-228600">
              <a:buAutoNum type="arabicParenBoth"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Both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Инвестиционный проект нужно будет защитить два раза: перед Наблюдательным советом в Пскове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Both"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Both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 Экспертным советом при МЭР в Москве. </a:t>
            </a:r>
          </a:p>
          <a:p>
            <a:pPr marL="228600" indent="-228600">
              <a:buAutoNum type="arabicParenBoth"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Both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успешного прохождения этих процедур мы сможем подписать трехстороннее соглашение, и вы приступите к реализации проекта в качестве резидента.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BACC-E627-4425-9DA1-D4FA1CFA6F64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3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у вас остались вопросы, вы можете их задать, обратившись к нам по телефону или электронной почте. Спасибо.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BACC-E627-4425-9DA1-D4FA1CFA6F64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0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8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5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6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4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1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2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7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2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4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5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9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6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1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1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4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5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3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8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8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0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6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2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8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40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7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1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0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24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5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9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1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3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5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0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9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5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7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7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DBE5-C025-42F6-81B8-BE9EA36CF6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0E93-6FAA-4D95-9E3E-FD8E0FCB6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3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9.wdp"/><Relationship Id="rId18" Type="http://schemas.openxmlformats.org/officeDocument/2006/relationships/image" Target="../media/image52.png"/><Relationship Id="rId3" Type="http://schemas.openxmlformats.org/officeDocument/2006/relationships/image" Target="../media/image45.jpeg"/><Relationship Id="rId7" Type="http://schemas.openxmlformats.org/officeDocument/2006/relationships/image" Target="../media/image37.pn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5.png"/><Relationship Id="rId11" Type="http://schemas.microsoft.com/office/2007/relationships/hdphoto" Target="../media/hdphoto18.wdp"/><Relationship Id="rId5" Type="http://schemas.openxmlformats.org/officeDocument/2006/relationships/image" Target="../media/image38.png"/><Relationship Id="rId15" Type="http://schemas.microsoft.com/office/2007/relationships/hdphoto" Target="../media/hdphoto20.wdp"/><Relationship Id="rId10" Type="http://schemas.openxmlformats.org/officeDocument/2006/relationships/image" Target="../media/image47.png"/><Relationship Id="rId19" Type="http://schemas.openxmlformats.org/officeDocument/2006/relationships/image" Target="../media/image53.png"/><Relationship Id="rId4" Type="http://schemas.openxmlformats.org/officeDocument/2006/relationships/image" Target="../media/image23.png"/><Relationship Id="rId9" Type="http://schemas.microsoft.com/office/2007/relationships/hdphoto" Target="../media/hdphoto17.wdp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12" Type="http://schemas.microsoft.com/office/2007/relationships/hdphoto" Target="../media/hdphoto2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microsoft.com/office/2007/relationships/hdphoto" Target="../media/hdphoto21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23.wdp"/><Relationship Id="rId4" Type="http://schemas.openxmlformats.org/officeDocument/2006/relationships/image" Target="../media/image38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61.png"/><Relationship Id="rId7" Type="http://schemas.openxmlformats.org/officeDocument/2006/relationships/chart" Target="../charts/chart11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1.xml"/><Relationship Id="rId6" Type="http://schemas.microsoft.com/office/2007/relationships/hdphoto" Target="../media/hdphoto25.wdp"/><Relationship Id="rId5" Type="http://schemas.openxmlformats.org/officeDocument/2006/relationships/image" Target="../media/image62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2.xml"/><Relationship Id="rId6" Type="http://schemas.microsoft.com/office/2007/relationships/hdphoto" Target="../media/hdphoto27.wdp"/><Relationship Id="rId5" Type="http://schemas.openxmlformats.org/officeDocument/2006/relationships/image" Target="../media/image64.png"/><Relationship Id="rId4" Type="http://schemas.microsoft.com/office/2007/relationships/hdphoto" Target="../media/hdphoto26.wdp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3.xml"/><Relationship Id="rId6" Type="http://schemas.microsoft.com/office/2007/relationships/hdphoto" Target="../media/hdphoto29.wdp"/><Relationship Id="rId5" Type="http://schemas.openxmlformats.org/officeDocument/2006/relationships/image" Target="../media/image69.png"/><Relationship Id="rId10" Type="http://schemas.microsoft.com/office/2007/relationships/hdphoto" Target="../media/hdphoto31.wdp"/><Relationship Id="rId4" Type="http://schemas.microsoft.com/office/2007/relationships/hdphoto" Target="../media/hdphoto9.wdp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0.jpeg"/><Relationship Id="rId7" Type="http://schemas.openxmlformats.org/officeDocument/2006/relationships/image" Target="../media/image3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74.png"/><Relationship Id="rId4" Type="http://schemas.openxmlformats.org/officeDocument/2006/relationships/image" Target="../media/image38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33.wdp"/><Relationship Id="rId18" Type="http://schemas.openxmlformats.org/officeDocument/2006/relationships/image" Target="../media/image82.png"/><Relationship Id="rId3" Type="http://schemas.openxmlformats.org/officeDocument/2006/relationships/image" Target="../media/image60.jpeg"/><Relationship Id="rId21" Type="http://schemas.microsoft.com/office/2007/relationships/hdphoto" Target="../media/hdphoto27.wdp"/><Relationship Id="rId7" Type="http://schemas.microsoft.com/office/2007/relationships/hdphoto" Target="../media/hdphoto28.wdp"/><Relationship Id="rId12" Type="http://schemas.openxmlformats.org/officeDocument/2006/relationships/image" Target="../media/image79.png"/><Relationship Id="rId17" Type="http://schemas.microsoft.com/office/2007/relationships/hdphoto" Target="../media/hdphoto34.wdp"/><Relationship Id="rId25" Type="http://schemas.microsoft.com/office/2007/relationships/hdphoto" Target="../media/hdphoto21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76.png"/><Relationship Id="rId11" Type="http://schemas.microsoft.com/office/2007/relationships/hdphoto" Target="../media/hdphoto20.wdp"/><Relationship Id="rId24" Type="http://schemas.openxmlformats.org/officeDocument/2006/relationships/image" Target="../media/image84.png"/><Relationship Id="rId5" Type="http://schemas.microsoft.com/office/2007/relationships/hdphoto" Target="../media/hdphoto32.wdp"/><Relationship Id="rId15" Type="http://schemas.microsoft.com/office/2007/relationships/hdphoto" Target="../media/hdphoto9.wdp"/><Relationship Id="rId23" Type="http://schemas.microsoft.com/office/2007/relationships/hdphoto" Target="../media/hdphoto29.wdp"/><Relationship Id="rId10" Type="http://schemas.openxmlformats.org/officeDocument/2006/relationships/image" Target="../media/image78.png"/><Relationship Id="rId19" Type="http://schemas.microsoft.com/office/2007/relationships/hdphoto" Target="../media/hdphoto35.wdp"/><Relationship Id="rId4" Type="http://schemas.openxmlformats.org/officeDocument/2006/relationships/image" Target="../media/image75.png"/><Relationship Id="rId9" Type="http://schemas.microsoft.com/office/2007/relationships/hdphoto" Target="../media/hdphoto24.wdp"/><Relationship Id="rId14" Type="http://schemas.openxmlformats.org/officeDocument/2006/relationships/image" Target="../media/image80.png"/><Relationship Id="rId22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chart" Target="../charts/chart1.xml"/><Relationship Id="rId7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microsoft.com/office/2007/relationships/hdphoto" Target="../media/hdphoto1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chart" Target="../charts/chart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5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1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chart" Target="../charts/chart10.xml"/><Relationship Id="rId4" Type="http://schemas.openxmlformats.org/officeDocument/2006/relationships/image" Target="../media/image23.png"/><Relationship Id="rId9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6381" y="702250"/>
            <a:ext cx="8640960" cy="1027198"/>
          </a:xfrm>
        </p:spPr>
        <p:txBody>
          <a:bodyPr>
            <a:normAutofit/>
          </a:bodyPr>
          <a:lstStyle/>
          <a:p>
            <a:r>
              <a:rPr lang="ru-RU" sz="2600" dirty="0">
                <a:latin typeface="Century Gothic" panose="020B0502020202020204" pitchFamily="34" charset="0"/>
                <a:cs typeface="Helvetica" pitchFamily="34" charset="0"/>
              </a:rPr>
              <a:t>Инвестиционный потенциал </a:t>
            </a:r>
            <a:r>
              <a:rPr lang="ru-RU" sz="2600" dirty="0" smtClean="0">
                <a:latin typeface="Century Gothic" panose="020B0502020202020204" pitchFamily="34" charset="0"/>
                <a:cs typeface="Helvetica" pitchFamily="34" charset="0"/>
              </a:rPr>
              <a:t/>
            </a:r>
            <a:br>
              <a:rPr lang="ru-RU" sz="2600" dirty="0" smtClean="0">
                <a:latin typeface="Century Gothic" panose="020B0502020202020204" pitchFamily="34" charset="0"/>
                <a:cs typeface="Helvetica" pitchFamily="34" charset="0"/>
              </a:rPr>
            </a:br>
            <a:r>
              <a:rPr lang="ru-RU" sz="2600" dirty="0" smtClean="0">
                <a:latin typeface="Century Gothic" panose="020B0502020202020204" pitchFamily="34" charset="0"/>
                <a:cs typeface="Helvetica" pitchFamily="34" charset="0"/>
              </a:rPr>
              <a:t>Псковской </a:t>
            </a:r>
            <a:r>
              <a:rPr lang="ru-RU" sz="2600" dirty="0">
                <a:latin typeface="Century Gothic" panose="020B0502020202020204" pitchFamily="34" charset="0"/>
                <a:cs typeface="Helvetica" pitchFamily="34" charset="0"/>
              </a:rPr>
              <a:t>области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96336" y="6579468"/>
            <a:ext cx="1656184" cy="368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Март 2014</a:t>
            </a:r>
            <a:endParaRPr lang="ru-RU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10" y="1956814"/>
            <a:ext cx="1490475" cy="1719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" y="1957229"/>
            <a:ext cx="1490475" cy="1719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35" y="1948267"/>
            <a:ext cx="1490475" cy="1719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18" y="4597079"/>
            <a:ext cx="1490475" cy="1719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83" y="1961342"/>
            <a:ext cx="1490475" cy="1719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66" y="4599432"/>
            <a:ext cx="1490475" cy="1719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16" y="3273549"/>
            <a:ext cx="1490475" cy="1719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714" y="3273550"/>
            <a:ext cx="1490475" cy="1719075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5940152" y="2398980"/>
            <a:ext cx="3024336" cy="750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cs typeface="Helvetica" pitchFamily="34" charset="0"/>
              </a:rPr>
              <a:t>www.pskov.ru</a:t>
            </a:r>
          </a:p>
          <a:p>
            <a:pPr algn="r"/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cs typeface="Helvetica" pitchFamily="34" charset="0"/>
              </a:rPr>
              <a:t>www.invest.pskov.ru</a:t>
            </a:r>
            <a:endParaRPr lang="ru-RU" sz="2000" dirty="0">
              <a:solidFill>
                <a:srgbClr val="E7E6E6">
                  <a:lumMod val="25000"/>
                </a:srgb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869160"/>
            <a:ext cx="8640960" cy="102719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r>
              <a:rPr lang="ru-RU" sz="3200" dirty="0" smtClean="0">
                <a:latin typeface="Century Gothic" panose="020B0502020202020204" pitchFamily="34" charset="0"/>
                <a:cs typeface="Helvetica" pitchFamily="34" charset="0"/>
              </a:rPr>
              <a:t/>
            </a:r>
            <a:br>
              <a:rPr lang="ru-RU" sz="3200" dirty="0" smtClean="0">
                <a:latin typeface="Century Gothic" panose="020B0502020202020204" pitchFamily="34" charset="0"/>
                <a:cs typeface="Helvetica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  <a:cs typeface="Helvetica" pitchFamily="34" charset="0"/>
              </a:rPr>
              <a:t>промышленно-производственного типа</a:t>
            </a:r>
            <a:endParaRPr lang="ru-RU" sz="2000" dirty="0"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9602" y="6597352"/>
            <a:ext cx="3851920" cy="332656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96336" y="6579468"/>
            <a:ext cx="1656184" cy="368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Март 2014</a:t>
            </a:r>
            <a:endParaRPr lang="ru-RU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59" y="404664"/>
            <a:ext cx="3419863" cy="15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2662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77" y="4597734"/>
            <a:ext cx="1490475" cy="17190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8" y="4608509"/>
            <a:ext cx="1490475" cy="171907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55" y="4613586"/>
            <a:ext cx="1490475" cy="171907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49" y="4603632"/>
            <a:ext cx="1490475" cy="1719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15" y="4608796"/>
            <a:ext cx="1490475" cy="1719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" y="4611327"/>
            <a:ext cx="1490475" cy="1719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40" y="646897"/>
            <a:ext cx="1490475" cy="1719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02" y="641560"/>
            <a:ext cx="1490475" cy="1719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62" y="641560"/>
            <a:ext cx="1490475" cy="1719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33" y="641560"/>
            <a:ext cx="1490475" cy="1719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0" y="641560"/>
            <a:ext cx="1490475" cy="171907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61836" y="67859"/>
            <a:ext cx="38781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11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Преимущества</a:t>
            </a:r>
            <a:endParaRPr lang="ru-RU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084" y="736174"/>
            <a:ext cx="1649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11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реализуется </a:t>
            </a:r>
            <a:r>
              <a:rPr lang="ru-RU" sz="11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при </a:t>
            </a:r>
            <a:r>
              <a:rPr lang="ru-RU" sz="11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участии </a:t>
            </a:r>
            <a:r>
              <a:rPr lang="ru-RU" sz="11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сингапур</a:t>
            </a:r>
            <a:r>
              <a:rPr lang="ru-RU" sz="11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ской </a:t>
            </a:r>
            <a:r>
              <a:rPr lang="ru-RU" sz="11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компании </a:t>
            </a:r>
            <a:r>
              <a:rPr lang="en-US" sz="1100" b="1" dirty="0" err="1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Jurong</a:t>
            </a:r>
            <a:r>
              <a:rPr lang="en-US" sz="11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 Consultants </a:t>
            </a:r>
            <a:r>
              <a:rPr lang="en-US" sz="1100" b="1" dirty="0" err="1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Pte</a:t>
            </a:r>
            <a:r>
              <a:rPr lang="en-US" sz="11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 Ltd</a:t>
            </a:r>
            <a:r>
              <a:rPr lang="ru-RU" sz="11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 (</a:t>
            </a:r>
            <a:r>
              <a:rPr lang="ru-RU" sz="11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мировой стандарт качества)</a:t>
            </a:r>
            <a:endParaRPr lang="ru-RU" sz="11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20934" y="1131766"/>
            <a:ext cx="1511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Удобная </a:t>
            </a:r>
            <a:r>
              <a:rPr lang="ru-RU" sz="14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транспортная </a:t>
            </a:r>
            <a:r>
              <a:rPr lang="ru-RU" sz="14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логистика</a:t>
            </a:r>
            <a:endParaRPr lang="ru-RU" sz="14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96802" y="1023709"/>
            <a:ext cx="17538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Создание инфраструктуры за счет средств бюджета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67330" y="1090117"/>
            <a:ext cx="1508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Налоговые преференции резидентам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96980" y="982395"/>
            <a:ext cx="1410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Times New Roman" pitchFamily="18" charset="0"/>
              </a:rPr>
              <a:t>Режим свободной таможенной зоны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51916" y="5041774"/>
            <a:ext cx="1410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Режим </a:t>
            </a:r>
            <a:endParaRPr lang="ru-RU" sz="1600" b="1" dirty="0" smtClean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одного окна»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33519" y="5014365"/>
            <a:ext cx="1410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Возможность привлечения и обучения кадров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50098" y="5041774"/>
            <a:ext cx="15236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Наличие логистического кластера </a:t>
            </a:r>
            <a:endParaRPr lang="ru-RU" sz="1300" b="1" dirty="0" smtClean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в </a:t>
            </a:r>
            <a:r>
              <a:rPr lang="ru-RU" sz="13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ОЭЗ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34000" y="5014365"/>
            <a:ext cx="17698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Социальная инфраструктура (жилье, </a:t>
            </a:r>
            <a:endParaRPr lang="ru-RU" sz="1300" b="1" dirty="0" smtClean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учебный </a:t>
            </a:r>
            <a:r>
              <a:rPr lang="ru-RU" sz="13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центр)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83556" y="4841719"/>
            <a:ext cx="168326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Низкая </a:t>
            </a:r>
          </a:p>
          <a:p>
            <a:pPr algn="ctr"/>
            <a:r>
              <a:rPr lang="ru-RU" sz="13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стоимость </a:t>
            </a:r>
            <a:r>
              <a:rPr lang="ru-RU" sz="13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ресурсов </a:t>
            </a:r>
            <a:r>
              <a:rPr lang="ru-RU" sz="13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и </a:t>
            </a:r>
            <a:r>
              <a:rPr lang="ru-RU" sz="13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подключения к инфраструктуре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55455" y="4891254"/>
            <a:ext cx="12715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Срок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действия,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до 2061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года</a:t>
            </a:r>
          </a:p>
        </p:txBody>
      </p:sp>
      <p:sp>
        <p:nvSpPr>
          <p:cNvPr id="47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1043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4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6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9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1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4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6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1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400"/>
                            </p:stCondLst>
                            <p:childTnLst>
                              <p:par>
                                <p:cTn id="10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62" y="4598287"/>
            <a:ext cx="1490475" cy="17190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12" y="4598287"/>
            <a:ext cx="1490475" cy="1719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37" y="645412"/>
            <a:ext cx="1490475" cy="1719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62" y="645412"/>
            <a:ext cx="1490475" cy="1719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0" y="617565"/>
            <a:ext cx="1511683" cy="1737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034" y="619914"/>
            <a:ext cx="1511683" cy="1737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47" y="4599796"/>
            <a:ext cx="1511683" cy="1737216"/>
          </a:xfrm>
          <a:prstGeom prst="rect">
            <a:avLst/>
          </a:prstGeom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0602" y="980728"/>
            <a:ext cx="1484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8 км</a:t>
            </a:r>
          </a:p>
          <a:p>
            <a:pPr algn="ctr"/>
            <a:r>
              <a:rPr lang="ru-RU" sz="1400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о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т жилого </a:t>
            </a:r>
          </a:p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микрорайона</a:t>
            </a:r>
          </a:p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Борисовичи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27324" y="1009119"/>
            <a:ext cx="11256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14 км</a:t>
            </a:r>
          </a:p>
          <a:p>
            <a:pPr algn="ctr"/>
            <a:r>
              <a:rPr lang="ru-RU" sz="1400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о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т центра </a:t>
            </a:r>
          </a:p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Города </a:t>
            </a:r>
          </a:p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Пскова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37" y="1942455"/>
            <a:ext cx="1490475" cy="17145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1</a:t>
            </a:r>
            <a:r>
              <a:rPr lang="ru-RU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2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Интеграция в городскую среду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7242" y="5098017"/>
            <a:ext cx="1597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Близость к </a:t>
            </a:r>
          </a:p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Ж/Д вокзалу и аэропорту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09478"/>
            <a:ext cx="534925" cy="534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38" y="2510147"/>
            <a:ext cx="717805" cy="15681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3626">
            <a:off x="6646020" y="2215339"/>
            <a:ext cx="914402" cy="67208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75" y="4617749"/>
            <a:ext cx="148748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081952" y="5040146"/>
            <a:ext cx="15007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50 км</a:t>
            </a:r>
          </a:p>
          <a:p>
            <a:pPr algn="ctr"/>
            <a:r>
              <a:rPr lang="ru-RU" sz="1400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д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о границы</a:t>
            </a:r>
          </a:p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с Евросоюзом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3643" y="5000326"/>
            <a:ext cx="1597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Прямой выход на шоссе Москва-Рига (М9)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0313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5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5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9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7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2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950"/>
                            </p:stCondLst>
                            <p:childTnLst>
                              <p:par>
                                <p:cTn id="7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4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200"/>
                            </p:stCondLst>
                            <p:childTnLst>
                              <p:par>
                                <p:cTn id="8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14" grpId="0"/>
      <p:bldP spid="20" grpId="0"/>
      <p:bldP spid="21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99" y="4621162"/>
            <a:ext cx="1490475" cy="17190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0109030">
            <a:off x="-167026" y="5304572"/>
            <a:ext cx="18964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Сельско-</a:t>
            </a:r>
          </a:p>
          <a:p>
            <a:pPr algn="ctr"/>
            <a:r>
              <a:rPr lang="ru-RU" sz="1100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хозяйственное оборудование</a:t>
            </a:r>
            <a:endParaRPr lang="en-US" sz="1100" i="1" dirty="0">
              <a:solidFill>
                <a:srgbClr val="00206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0147688">
            <a:off x="1807833" y="4999536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Электрика</a:t>
            </a:r>
            <a:endParaRPr lang="en-US" sz="1100" i="1" dirty="0">
              <a:solidFill>
                <a:srgbClr val="00206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0136314">
            <a:off x="3567131" y="4046464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Arial" pitchFamily="34" charset="0"/>
              </a:rPr>
              <a:t>Автокомпоненты</a:t>
            </a:r>
            <a:endParaRPr lang="en-US" sz="1100" i="1" dirty="0">
              <a:solidFill>
                <a:prstClr val="white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0140214">
            <a:off x="4902382" y="360684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ГРП</a:t>
            </a:r>
            <a:endParaRPr lang="en-US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20092593">
            <a:off x="6346438" y="2843201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pitchFamily="34" charset="0"/>
              </a:rPr>
              <a:t>Водозабор</a:t>
            </a:r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20192422">
            <a:off x="5334316" y="1732034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pitchFamily="34" charset="0"/>
              </a:rPr>
              <a:t>Логистика</a:t>
            </a:r>
            <a:endParaRPr lang="en-US" sz="1100" i="1" dirty="0">
              <a:solidFill>
                <a:prstClr val="white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51254">
            <a:off x="4194629" y="1454739"/>
            <a:ext cx="1269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pitchFamily="34" charset="0"/>
              </a:rPr>
              <a:t>Ж/Д оборудование</a:t>
            </a:r>
            <a:endParaRPr lang="en-US" sz="1100" i="1" dirty="0">
              <a:solidFill>
                <a:prstClr val="white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21349070">
            <a:off x="2482926" y="1571238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Коммунальное оборудование</a:t>
            </a:r>
            <a:endParaRPr lang="en-US" sz="1100" i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21334414">
            <a:off x="1705690" y="1635336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КНС</a:t>
            </a: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0526160">
            <a:off x="1343098" y="3199329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Резервные площади</a:t>
            </a:r>
            <a:endParaRPr lang="en-US" sz="1100" i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20270231">
            <a:off x="2859147" y="2718753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Строительные материалы</a:t>
            </a:r>
            <a:endParaRPr lang="en-US" sz="1100" i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35" y="4603466"/>
            <a:ext cx="1511683" cy="1737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34" y="1964399"/>
            <a:ext cx="1511683" cy="1737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43" y="3287195"/>
            <a:ext cx="1511683" cy="173721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1</a:t>
            </a:r>
            <a:r>
              <a:rPr lang="ru-RU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3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Функциональное зонирование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3758205">
            <a:off x="2512757" y="4733487"/>
            <a:ext cx="1075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Таможня</a:t>
            </a:r>
            <a:endParaRPr lang="en-US" sz="11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15" y="4612132"/>
            <a:ext cx="1495047" cy="1719075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4638802" y="4869090"/>
            <a:ext cx="146386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Площадь</a:t>
            </a:r>
            <a:r>
              <a:rPr lang="ru-RU" sz="1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, га</a:t>
            </a:r>
          </a:p>
          <a:p>
            <a:pPr algn="ctr"/>
            <a:r>
              <a:rPr lang="ru-RU" sz="60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215</a:t>
            </a:r>
          </a:p>
        </p:txBody>
      </p:sp>
      <p:sp>
        <p:nvSpPr>
          <p:cNvPr id="24" name="TextBox 23"/>
          <p:cNvSpPr txBox="1"/>
          <p:nvPr/>
        </p:nvSpPr>
        <p:spPr>
          <a:xfrm rot="3842756">
            <a:off x="5012168" y="3505575"/>
            <a:ext cx="1075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Таможня</a:t>
            </a:r>
            <a:endParaRPr lang="en-US" sz="11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" y="847503"/>
            <a:ext cx="8042164" cy="658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7762" y="94470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Ж/Д ветка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991402" y="3147461"/>
            <a:ext cx="6545179" cy="3234088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20886" y="4078313"/>
            <a:ext cx="1345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Шоссе А212</a:t>
            </a:r>
          </a:p>
          <a:p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Москва-Рига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787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5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35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65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800"/>
                            </p:stCondLst>
                            <p:childTnLst>
                              <p:par>
                                <p:cTn id="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950"/>
                            </p:stCondLst>
                            <p:childTnLst>
                              <p:par>
                                <p:cTn id="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100"/>
                            </p:stCondLst>
                            <p:childTnLst>
                              <p:par>
                                <p:cTn id="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50"/>
                            </p:stCondLst>
                            <p:childTnLst>
                              <p:par>
                                <p:cTn id="10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400"/>
                            </p:stCondLst>
                            <p:childTnLst>
                              <p:par>
                                <p:cTn id="1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50"/>
                            </p:stCondLst>
                            <p:childTnLst>
                              <p:par>
                                <p:cTn id="1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21" grpId="0"/>
      <p:bldP spid="23" grpId="0"/>
      <p:bldP spid="40" grpId="0"/>
      <p:bldP spid="24" grpId="0"/>
      <p:bldP spid="8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31" y="1982947"/>
            <a:ext cx="1511683" cy="1737216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1</a:t>
            </a:r>
            <a:r>
              <a:rPr lang="ru-RU" sz="26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4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Земельные участки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98" y="659513"/>
            <a:ext cx="1490475" cy="1719075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50523" y="659513"/>
            <a:ext cx="5904656" cy="3018673"/>
            <a:chOff x="50523" y="659513"/>
            <a:chExt cx="5904656" cy="3018673"/>
          </a:xfrm>
        </p:grpSpPr>
        <p:sp>
          <p:nvSpPr>
            <p:cNvPr id="7" name="TextBox 6"/>
            <p:cNvSpPr txBox="1"/>
            <p:nvPr/>
          </p:nvSpPr>
          <p:spPr>
            <a:xfrm rot="10800000" flipV="1">
              <a:off x="50523" y="659513"/>
              <a:ext cx="5904656" cy="33855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Ставка арендной платы за землю в ОЭЗ и ИП, руб.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га/год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Диаграмма 3"/>
            <p:cNvGraphicFramePr/>
            <p:nvPr>
              <p:extLst>
                <p:ext uri="{D42A27DB-BD31-4B8C-83A1-F6EECF244321}">
                  <p14:modId xmlns:p14="http://schemas.microsoft.com/office/powerpoint/2010/main" val="3371733337"/>
                </p:ext>
              </p:extLst>
            </p:nvPr>
          </p:nvGraphicFramePr>
          <p:xfrm>
            <a:off x="539552" y="926106"/>
            <a:ext cx="4992216" cy="27520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14" name="Группа 13"/>
          <p:cNvGrpSpPr/>
          <p:nvPr/>
        </p:nvGrpSpPr>
        <p:grpSpPr>
          <a:xfrm>
            <a:off x="1475656" y="3699359"/>
            <a:ext cx="5904656" cy="2934545"/>
            <a:chOff x="1475656" y="3699359"/>
            <a:chExt cx="5904656" cy="2934545"/>
          </a:xfrm>
        </p:grpSpPr>
        <p:sp>
          <p:nvSpPr>
            <p:cNvPr id="17" name="TextBox 16"/>
            <p:cNvSpPr txBox="1"/>
            <p:nvPr/>
          </p:nvSpPr>
          <p:spPr>
            <a:xfrm rot="10800000" flipV="1">
              <a:off x="1475656" y="3699359"/>
              <a:ext cx="5904656" cy="33855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Зависимость арендной платы от объема инвестиций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" name="Диаграмма 9"/>
            <p:cNvGraphicFramePr/>
            <p:nvPr>
              <p:extLst>
                <p:ext uri="{D42A27DB-BD31-4B8C-83A1-F6EECF244321}">
                  <p14:modId xmlns:p14="http://schemas.microsoft.com/office/powerpoint/2010/main" val="2545400499"/>
                </p:ext>
              </p:extLst>
            </p:nvPr>
          </p:nvGraphicFramePr>
          <p:xfrm>
            <a:off x="1609669" y="4104329"/>
            <a:ext cx="5616624" cy="25295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053906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08" y="4596260"/>
            <a:ext cx="1511683" cy="1737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9" y="4575237"/>
            <a:ext cx="1511683" cy="17372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1</a:t>
            </a:r>
            <a:r>
              <a:rPr lang="ru-RU" sz="26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5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Развитие инфраструктуры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53" y="4593378"/>
            <a:ext cx="1490475" cy="17190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25668"/>
            <a:ext cx="7910179" cy="36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862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0"/>
          <p:cNvSpPr/>
          <p:nvPr/>
        </p:nvSpPr>
        <p:spPr>
          <a:xfrm>
            <a:off x="2929795" y="2802082"/>
            <a:ext cx="2644912" cy="2156346"/>
          </a:xfrm>
          <a:prstGeom prst="rect">
            <a:avLst/>
          </a:prstGeom>
          <a:pattFill prst="pct70">
            <a:fgClr>
              <a:srgbClr val="1F497D">
                <a:lumMod val="60000"/>
                <a:lumOff val="40000"/>
              </a:srgbClr>
            </a:fgClr>
            <a:bgClr>
              <a:sysClr val="window" lastClr="FFFFFF"/>
            </a:bgClr>
          </a:patt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3482" y="761239"/>
            <a:ext cx="9209464" cy="5706924"/>
            <a:chOff x="304800" y="1558636"/>
            <a:chExt cx="9209464" cy="5706924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486400" y="3372142"/>
              <a:ext cx="647114" cy="520505"/>
            </a:xfrm>
            <a:prstGeom prst="line">
              <a:avLst/>
            </a:prstGeom>
            <a:noFill/>
            <a:ln w="14287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5" name="Rectangle 33"/>
            <p:cNvSpPr/>
            <p:nvPr/>
          </p:nvSpPr>
          <p:spPr>
            <a:xfrm>
              <a:off x="6063854" y="2784903"/>
              <a:ext cx="1881575" cy="597159"/>
            </a:xfrm>
            <a:prstGeom prst="rect">
              <a:avLst/>
            </a:prstGeom>
            <a:pattFill prst="pct80">
              <a:fgClr>
                <a:srgbClr val="F79646">
                  <a:lumMod val="75000"/>
                </a:srgbClr>
              </a:fgClr>
              <a:bgClr>
                <a:sysClr val="window" lastClr="FFFFFF"/>
              </a:bgClr>
            </a:pattFill>
            <a:ln w="254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Зона </a:t>
              </a:r>
              <a:r>
                <a:rPr kumimoji="0" 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логистического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парка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Rectangle 34"/>
            <p:cNvSpPr/>
            <p:nvPr/>
          </p:nvSpPr>
          <p:spPr>
            <a:xfrm>
              <a:off x="6063854" y="2100240"/>
              <a:ext cx="1881575" cy="683547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6541" y="1795682"/>
              <a:ext cx="5082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1" u="sng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Интегрированная зона логистики и упаковки </a:t>
              </a:r>
              <a:r>
                <a:rPr kumimoji="0" lang="en-US" sz="1800" b="1" i="1" u="sng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(</a:t>
              </a:r>
              <a:r>
                <a:rPr kumimoji="0" lang="ru-RU" sz="1800" b="1" i="1" u="sng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Этап</a:t>
              </a:r>
              <a:r>
                <a:rPr kumimoji="0" lang="en-US" sz="1800" b="1" i="1" u="sng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-I)</a:t>
              </a:r>
            </a:p>
          </p:txBody>
        </p:sp>
        <p:sp>
          <p:nvSpPr>
            <p:cNvPr id="20" name="Right Brace 42"/>
            <p:cNvSpPr/>
            <p:nvPr/>
          </p:nvSpPr>
          <p:spPr>
            <a:xfrm>
              <a:off x="8059396" y="2035287"/>
              <a:ext cx="184274" cy="1399086"/>
            </a:xfrm>
            <a:prstGeom prst="rightBrace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5400000">
              <a:off x="7361207" y="2405732"/>
              <a:ext cx="24636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1" u="sng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Индустриальный парк </a:t>
              </a:r>
              <a:r>
                <a:rPr kumimoji="0" lang="ru-RU" sz="1600" b="1" i="1" u="sng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Моглино</a:t>
              </a:r>
              <a:r>
                <a:rPr kumimoji="0" lang="ru-RU" sz="1600" b="1" i="1" u="sng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600" b="1" i="1" u="sng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(</a:t>
              </a:r>
              <a:r>
                <a:rPr kumimoji="0" lang="ru-RU" sz="1600" b="1" i="1" u="sng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Этап</a:t>
              </a:r>
              <a:r>
                <a:rPr kumimoji="0" lang="en-US" sz="1600" b="1" i="1" u="sng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– II)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</a:t>
              </a: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близкое расположение</a:t>
              </a:r>
              <a:r>
                <a: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22" name="Rectangle 45"/>
            <p:cNvSpPr/>
            <p:nvPr/>
          </p:nvSpPr>
          <p:spPr>
            <a:xfrm rot="16200000">
              <a:off x="4075639" y="3919438"/>
              <a:ext cx="1351796" cy="834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Логистический</a:t>
              </a: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парк в таможенной зоне </a:t>
              </a:r>
            </a:p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Участок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4095" y="4115781"/>
              <a:ext cx="1493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1" u="sng" strike="noStrike" kern="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</a:rPr>
                <a:t>Участок</a:t>
              </a:r>
              <a:r>
                <a:rPr kumimoji="0" lang="en-US" sz="2000" b="1" i="1" u="sng" strike="noStrike" kern="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</a:rPr>
                <a:t> B</a:t>
              </a:r>
              <a:endPara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endParaRPr>
            </a:p>
          </p:txBody>
        </p:sp>
        <p:cxnSp>
          <p:nvCxnSpPr>
            <p:cNvPr id="24" name="Straight Arrow Connector 5"/>
            <p:cNvCxnSpPr/>
            <p:nvPr/>
          </p:nvCxnSpPr>
          <p:spPr>
            <a:xfrm>
              <a:off x="4103636" y="5090493"/>
              <a:ext cx="668634" cy="0"/>
            </a:xfrm>
            <a:prstGeom prst="straightConnector1">
              <a:avLst/>
            </a:prstGeom>
            <a:noFill/>
            <a:ln w="34925" cap="flat" cmpd="sng" algn="ctr">
              <a:solidFill>
                <a:sysClr val="windowText" lastClr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25" name="Down Arrow 2"/>
            <p:cNvSpPr/>
            <p:nvPr/>
          </p:nvSpPr>
          <p:spPr>
            <a:xfrm>
              <a:off x="4702631" y="2823444"/>
              <a:ext cx="484632" cy="793820"/>
            </a:xfrm>
            <a:prstGeom prst="downArrow">
              <a:avLst>
                <a:gd name="adj1" fmla="val 38735"/>
                <a:gd name="adj2" fmla="val 75601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6" name="Rectangle 35"/>
            <p:cNvSpPr/>
            <p:nvPr/>
          </p:nvSpPr>
          <p:spPr>
            <a:xfrm>
              <a:off x="3319299" y="5192583"/>
              <a:ext cx="2297414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Зона промышленной переработки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</a:t>
              </a: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таможенная зона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grpSp>
          <p:nvGrpSpPr>
            <p:cNvPr id="27" name="Group 16"/>
            <p:cNvGrpSpPr/>
            <p:nvPr/>
          </p:nvGrpSpPr>
          <p:grpSpPr>
            <a:xfrm>
              <a:off x="304800" y="6305700"/>
              <a:ext cx="9209464" cy="959860"/>
              <a:chOff x="304800" y="6305700"/>
              <a:chExt cx="9209464" cy="959860"/>
            </a:xfrm>
          </p:grpSpPr>
          <p:grpSp>
            <p:nvGrpSpPr>
              <p:cNvPr id="32" name="Group 36"/>
              <p:cNvGrpSpPr/>
              <p:nvPr/>
            </p:nvGrpSpPr>
            <p:grpSpPr>
              <a:xfrm>
                <a:off x="304800" y="6352813"/>
                <a:ext cx="6615553" cy="912747"/>
                <a:chOff x="6593235" y="3371160"/>
                <a:chExt cx="6615553" cy="912747"/>
              </a:xfrm>
            </p:grpSpPr>
            <p:cxnSp>
              <p:nvCxnSpPr>
                <p:cNvPr id="44" name="Straight Connector 37"/>
                <p:cNvCxnSpPr/>
                <p:nvPr/>
              </p:nvCxnSpPr>
              <p:spPr>
                <a:xfrm>
                  <a:off x="8868793" y="3966271"/>
                  <a:ext cx="264505" cy="0"/>
                </a:xfrm>
                <a:prstGeom prst="line">
                  <a:avLst/>
                </a:prstGeom>
                <a:noFill/>
                <a:ln w="142875" cap="flat" cmpd="dbl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45" name="TextBox 44"/>
                <p:cNvSpPr txBox="1"/>
                <p:nvPr/>
              </p:nvSpPr>
              <p:spPr>
                <a:xfrm>
                  <a:off x="9271568" y="3792620"/>
                  <a:ext cx="897795" cy="411053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normAutofit fontScale="92500" lnSpcReduction="10000"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Близкое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расположение</a:t>
                  </a:r>
                  <a:endPara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Rectangle 39"/>
                <p:cNvSpPr/>
                <p:nvPr/>
              </p:nvSpPr>
              <p:spPr>
                <a:xfrm>
                  <a:off x="6593235" y="3371160"/>
                  <a:ext cx="1590782" cy="341195"/>
                </a:xfrm>
                <a:prstGeom prst="rect">
                  <a:avLst/>
                </a:prstGeom>
                <a:noFill/>
                <a:ln w="28575" cap="flat" cmpd="sng" algn="ctr">
                  <a:noFill/>
                  <a:prstDash val="sysDash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47" name="Rectangle 56"/>
                <p:cNvSpPr/>
                <p:nvPr/>
              </p:nvSpPr>
              <p:spPr>
                <a:xfrm>
                  <a:off x="10601509" y="3803864"/>
                  <a:ext cx="2607279" cy="480043"/>
                </a:xfrm>
                <a:prstGeom prst="rect">
                  <a:avLst/>
                </a:prstGeom>
                <a:pattFill prst="pct80">
                  <a:fgClr>
                    <a:srgbClr val="F79646">
                      <a:lumMod val="75000"/>
                    </a:srgbClr>
                  </a:fgClr>
                  <a:bgClr>
                    <a:sysClr val="window" lastClr="FFFFFF"/>
                  </a:bgClr>
                </a:pattFill>
                <a:ln w="25400" cap="flat" cmpd="sng" algn="ctr">
                  <a:solidFill>
                    <a:sysClr val="windowText" lastClr="000000"/>
                  </a:solidFill>
                  <a:prstDash val="sysDash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Логистическая</a:t>
                  </a:r>
                  <a:r>
                    <a:rPr kumimoji="0" lang="ru-RU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 зона индустриального парка</a:t>
                  </a: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 (</a:t>
                  </a:r>
                  <a:r>
                    <a:rPr kumimoji="0" lang="ru-RU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вне </a:t>
                  </a:r>
                  <a:r>
                    <a:rPr kumimoji="0" lang="ru-RU" sz="12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ОЭЗ</a:t>
                  </a: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) – </a:t>
                  </a:r>
                  <a:r>
                    <a:rPr kumimoji="0" lang="ru-RU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Этап</a:t>
                  </a: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-II</a:t>
                  </a:r>
                </a:p>
              </p:txBody>
            </p:sp>
          </p:grpSp>
          <p:grpSp>
            <p:nvGrpSpPr>
              <p:cNvPr id="33" name="Group 8"/>
              <p:cNvGrpSpPr/>
              <p:nvPr/>
            </p:nvGrpSpPr>
            <p:grpSpPr>
              <a:xfrm>
                <a:off x="7004641" y="6931410"/>
                <a:ext cx="2509623" cy="253916"/>
                <a:chOff x="6980827" y="6842918"/>
                <a:chExt cx="2509623" cy="253916"/>
              </a:xfrm>
            </p:grpSpPr>
            <p:cxnSp>
              <p:nvCxnSpPr>
                <p:cNvPr id="42" name="Straight Arrow Connector 57"/>
                <p:cNvCxnSpPr/>
                <p:nvPr/>
              </p:nvCxnSpPr>
              <p:spPr>
                <a:xfrm>
                  <a:off x="6980827" y="6916980"/>
                  <a:ext cx="548765" cy="0"/>
                </a:xfrm>
                <a:prstGeom prst="straightConnector1">
                  <a:avLst/>
                </a:prstGeom>
                <a:noFill/>
                <a:ln w="34925" cap="flat" cmpd="sng" algn="ctr">
                  <a:solidFill>
                    <a:sysClr val="windowText" lastClr="000000"/>
                  </a:solidFill>
                  <a:prstDash val="solid"/>
                  <a:headEnd type="arrow"/>
                  <a:tailEnd type="arrow"/>
                </a:ln>
                <a:effectLst/>
              </p:spPr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7702781" y="6842918"/>
                  <a:ext cx="1787669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Направления грузопотоков</a:t>
                  </a:r>
                  <a:endParaRPr kumimoji="0" lang="en-US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4" name="Rectangle 60"/>
              <p:cNvSpPr/>
              <p:nvPr/>
            </p:nvSpPr>
            <p:spPr>
              <a:xfrm>
                <a:off x="356241" y="6656283"/>
                <a:ext cx="228600" cy="138304"/>
              </a:xfrm>
              <a:prstGeom prst="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42519" y="6582582"/>
                <a:ext cx="15266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Таможенный пункт</a:t>
                </a:r>
                <a:endPara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Rectangle 44"/>
              <p:cNvSpPr/>
              <p:nvPr/>
            </p:nvSpPr>
            <p:spPr>
              <a:xfrm>
                <a:off x="349648" y="6878518"/>
                <a:ext cx="269322" cy="202564"/>
              </a:xfrm>
              <a:prstGeom prst="rect">
                <a:avLst/>
              </a:prstGeom>
              <a:pattFill prst="pct70">
                <a:fgClr>
                  <a:srgbClr val="4F81BD"/>
                </a:fgClr>
                <a:bgClr>
                  <a:sysClr val="window" lastClr="FFFFFF"/>
                </a:bgClr>
              </a:patt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21867" y="6856081"/>
                <a:ext cx="13679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Таможенная зона</a:t>
                </a:r>
                <a:endPara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Rectangle 62"/>
              <p:cNvSpPr/>
              <p:nvPr/>
            </p:nvSpPr>
            <p:spPr>
              <a:xfrm rot="5400000">
                <a:off x="7178439" y="6583809"/>
                <a:ext cx="201168" cy="274320"/>
              </a:xfrm>
              <a:prstGeom prst="rect">
                <a:avLst/>
              </a:prstGeom>
              <a:pattFill prst="horzBrick">
                <a:fgClr>
                  <a:srgbClr val="FFFF00"/>
                </a:fgClr>
                <a:bgClr>
                  <a:sysClr val="window" lastClr="FFFFFF"/>
                </a:bgClr>
              </a:patt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808033" y="6610477"/>
                <a:ext cx="15699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Не таможенная зона</a:t>
                </a:r>
                <a:endPara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Rectangle 52"/>
              <p:cNvSpPr/>
              <p:nvPr/>
            </p:nvSpPr>
            <p:spPr>
              <a:xfrm>
                <a:off x="330031" y="6316339"/>
                <a:ext cx="254810" cy="227766"/>
              </a:xfrm>
              <a:prstGeom prst="rect">
                <a:avLst/>
              </a:prstGeom>
              <a:noFill/>
              <a:ln w="349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02839" y="6305700"/>
                <a:ext cx="22420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Логистический</a:t>
                </a: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парк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– </a:t>
                </a:r>
                <a:r>
                  <a:rPr kumimoji="0" lang="ru-RU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Уч</a:t>
                </a: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A </a:t>
                </a: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и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B</a:t>
                </a:r>
              </a:p>
            </p:txBody>
          </p:sp>
        </p:grpSp>
        <p:cxnSp>
          <p:nvCxnSpPr>
            <p:cNvPr id="28" name="Straight Arrow Connector 4"/>
            <p:cNvCxnSpPr/>
            <p:nvPr/>
          </p:nvCxnSpPr>
          <p:spPr>
            <a:xfrm>
              <a:off x="2671123" y="3499653"/>
              <a:ext cx="561110" cy="577179"/>
            </a:xfrm>
            <a:prstGeom prst="straightConnector1">
              <a:avLst/>
            </a:prstGeom>
            <a:noFill/>
            <a:ln w="57150" cap="flat" cmpd="sng" algn="ctr">
              <a:solidFill>
                <a:srgbClr val="006600"/>
              </a:solidFill>
              <a:prstDash val="solid"/>
              <a:tailEnd type="arrow"/>
            </a:ln>
            <a:effectLst/>
          </p:spPr>
        </p:cxnSp>
        <p:cxnSp>
          <p:nvCxnSpPr>
            <p:cNvPr id="29" name="Straight Arrow Connector 64"/>
            <p:cNvCxnSpPr/>
            <p:nvPr/>
          </p:nvCxnSpPr>
          <p:spPr>
            <a:xfrm flipH="1">
              <a:off x="5868038" y="4502036"/>
              <a:ext cx="84616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006600"/>
              </a:solidFill>
              <a:prstDash val="solid"/>
              <a:tailEnd type="arrow"/>
            </a:ln>
            <a:effectLst/>
          </p:spPr>
        </p:cxnSp>
        <p:sp>
          <p:nvSpPr>
            <p:cNvPr id="30" name="Rectangle 48"/>
            <p:cNvSpPr/>
            <p:nvPr/>
          </p:nvSpPr>
          <p:spPr>
            <a:xfrm>
              <a:off x="5197464" y="3617264"/>
              <a:ext cx="689317" cy="1590494"/>
            </a:xfrm>
            <a:prstGeom prst="rect">
              <a:avLst/>
            </a:prstGeom>
            <a:pattFill prst="horzBrick">
              <a:fgClr>
                <a:srgbClr val="FFFF00"/>
              </a:fgClr>
              <a:bgClr>
                <a:sysClr val="window" lastClr="FFFFFF"/>
              </a:bgClr>
            </a:patt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31" name="Straight Arrow Connector 51"/>
            <p:cNvCxnSpPr/>
            <p:nvPr/>
          </p:nvCxnSpPr>
          <p:spPr>
            <a:xfrm>
              <a:off x="5364545" y="3254403"/>
              <a:ext cx="0" cy="513293"/>
            </a:xfrm>
            <a:prstGeom prst="straightConnector1">
              <a:avLst/>
            </a:prstGeom>
            <a:noFill/>
            <a:ln w="34925" cap="flat" cmpd="sng" algn="ctr">
              <a:solidFill>
                <a:sysClr val="windowText" lastClr="000000"/>
              </a:solidFill>
              <a:prstDash val="solid"/>
              <a:headEnd type="arrow"/>
              <a:tailEnd type="arrow"/>
            </a:ln>
            <a:effectLst/>
          </p:spPr>
        </p:cxnSp>
      </p:grpSp>
      <p:sp>
        <p:nvSpPr>
          <p:cNvPr id="48" name="Прямоугольник 47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16</a:t>
            </a:r>
            <a:r>
              <a:rPr lang="ru-RU" sz="26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Логистический кластер в ОЭЗ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50" name="Left Brace 17"/>
          <p:cNvSpPr/>
          <p:nvPr/>
        </p:nvSpPr>
        <p:spPr>
          <a:xfrm rot="16200000">
            <a:off x="4087042" y="3860723"/>
            <a:ext cx="359416" cy="2515682"/>
          </a:xfrm>
          <a:prstGeom prst="leftBrac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ectangle 32"/>
          <p:cNvSpPr/>
          <p:nvPr/>
        </p:nvSpPr>
        <p:spPr>
          <a:xfrm>
            <a:off x="4122657" y="2819867"/>
            <a:ext cx="782473" cy="15904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ectangle 46"/>
          <p:cNvSpPr/>
          <p:nvPr/>
        </p:nvSpPr>
        <p:spPr>
          <a:xfrm rot="16200000">
            <a:off x="4421841" y="3381473"/>
            <a:ext cx="1722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Логистический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парк вне таможенной зоны Участок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B</a:t>
            </a:r>
          </a:p>
        </p:txBody>
      </p:sp>
      <p:cxnSp>
        <p:nvCxnSpPr>
          <p:cNvPr id="53" name="Straight Arrow Connector 51"/>
          <p:cNvCxnSpPr/>
          <p:nvPr/>
        </p:nvCxnSpPr>
        <p:spPr>
          <a:xfrm>
            <a:off x="4252251" y="2477552"/>
            <a:ext cx="0" cy="513293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54" name="Straight Arrow Connector 12"/>
          <p:cNvCxnSpPr/>
          <p:nvPr/>
        </p:nvCxnSpPr>
        <p:spPr>
          <a:xfrm>
            <a:off x="4788427" y="4293096"/>
            <a:ext cx="304800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1191397" y="2331977"/>
            <a:ext cx="1493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sng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Участок</a:t>
            </a:r>
            <a:r>
              <a:rPr kumimoji="0" lang="en-US" sz="2000" b="1" i="1" u="sng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A</a:t>
            </a:r>
            <a:endParaRPr kumimoji="0" lang="en-US" sz="1400" b="1" i="1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56" name="Rectangle 1"/>
          <p:cNvSpPr/>
          <p:nvPr/>
        </p:nvSpPr>
        <p:spPr>
          <a:xfrm>
            <a:off x="2716074" y="5196756"/>
            <a:ext cx="3065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ОЭЗ</a:t>
            </a:r>
            <a:r>
              <a:rPr kumimoji="0" lang="ru-RU" sz="16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600" b="1" i="1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Моглино</a:t>
            </a:r>
            <a:r>
              <a:rPr kumimoji="0" lang="en-US" sz="16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(215 </a:t>
            </a:r>
            <a:r>
              <a:rPr kumimoji="0" lang="ru-RU" sz="16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га</a:t>
            </a:r>
            <a:r>
              <a:rPr kumimoji="0" lang="en-US" sz="16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(</a:t>
            </a:r>
            <a:r>
              <a:rPr kumimoji="0" lang="ru-RU" sz="16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Этап</a:t>
            </a:r>
            <a:r>
              <a:rPr kumimoji="0" lang="en-US" sz="16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– I)</a:t>
            </a:r>
          </a:p>
        </p:txBody>
      </p:sp>
      <p:sp>
        <p:nvSpPr>
          <p:cNvPr id="57" name="Rectangle 47"/>
          <p:cNvSpPr/>
          <p:nvPr/>
        </p:nvSpPr>
        <p:spPr>
          <a:xfrm>
            <a:off x="5741307" y="1490727"/>
            <a:ext cx="1932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Индустриальный парк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Rectangle 10"/>
          <p:cNvSpPr/>
          <p:nvPr/>
        </p:nvSpPr>
        <p:spPr>
          <a:xfrm>
            <a:off x="4500952" y="2852541"/>
            <a:ext cx="228600" cy="138304"/>
          </a:xfrm>
          <a:prstGeom prst="rect">
            <a:avLst/>
          </a:prstGeom>
          <a:solidFill>
            <a:srgbClr val="EEECE1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7101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9083" y="842808"/>
            <a:ext cx="6326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Платежи при ввозе в ОЭЗ «Моглино» и помещении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под таможенный режим свободной таможенной зоны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оборудования, сырья, материалов и компонентов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749474" y="1858471"/>
            <a:ext cx="7828952" cy="4583831"/>
            <a:chOff x="749474" y="1858471"/>
            <a:chExt cx="7828952" cy="458383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092280" y="1916832"/>
              <a:ext cx="1486146" cy="42484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ОЭЗ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«Моглино»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" name="Скругленный прямоугольник 3"/>
            <p:cNvSpPr/>
            <p:nvPr/>
          </p:nvSpPr>
          <p:spPr>
            <a:xfrm>
              <a:off x="749474" y="2060848"/>
              <a:ext cx="2094334" cy="169065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Иностранные государства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иностранные товары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749475" y="4293096"/>
              <a:ext cx="2094333" cy="168736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Российская Федерация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товары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Таможенного союза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Стрелка вправо 5"/>
            <p:cNvSpPr/>
            <p:nvPr/>
          </p:nvSpPr>
          <p:spPr>
            <a:xfrm>
              <a:off x="2843808" y="1858471"/>
              <a:ext cx="4248472" cy="2095403"/>
            </a:xfrm>
            <a:prstGeom prst="rightArrow">
              <a:avLst>
                <a:gd name="adj1" fmla="val 60206"/>
                <a:gd name="adj2" fmla="val 45616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НДС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 – 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Ввозная пошлина 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– 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Акциз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 –0%*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Таможенный сбор –  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0,5 - 30 тыс.руб.</a:t>
              </a:r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2857488" y="4214818"/>
              <a:ext cx="4248471" cy="2016223"/>
            </a:xfrm>
            <a:prstGeom prst="rightArrow">
              <a:avLst>
                <a:gd name="adj1" fmla="val 60206"/>
                <a:gd name="adj2" fmla="val 45616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Вывозные (экспортные) пошлины 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– 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НДС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 – возмещается ИФНС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Таможенный сбор –  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0,5 - 30 тыс.руб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9285" y="6165303"/>
              <a:ext cx="65113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Кроме автомобилей легковых с мощностью от 90 </a:t>
              </a:r>
              <a:r>
                <a:rPr kumimoji="0" lang="ru-RU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л.с</a:t>
              </a: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и мотоциклов мощностью от 150 </a:t>
              </a:r>
              <a:r>
                <a:rPr kumimoji="0" lang="ru-RU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л.с</a:t>
              </a:r>
              <a:endPara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61836" y="67859"/>
            <a:ext cx="86306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1</a:t>
            </a:r>
            <a:r>
              <a:rPr lang="ru-RU" sz="26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7</a:t>
            </a:r>
            <a:r>
              <a:rPr lang="ru-RU" sz="26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Платежи при ввозе в ОЭЗ «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» </a:t>
            </a:r>
            <a:endParaRPr lang="ru-RU" b="1" dirty="0" smtClean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001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0"/>
            <a:ext cx="86306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18</a:t>
            </a:r>
            <a:r>
              <a:rPr lang="ru-RU" sz="26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Платежи при вывозе из ОЭЗ «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» </a:t>
            </a:r>
            <a:endParaRPr lang="ru-RU" b="1" dirty="0" smtClean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91" y="672889"/>
            <a:ext cx="4426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Платежи при вывозе из ОЭЗ «Моглино» на остальную часть Таможенного союза для целей свободного обращения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оборудования и произведенных товаров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76012" y="1838399"/>
            <a:ext cx="4395988" cy="3913958"/>
            <a:chOff x="89794" y="573699"/>
            <a:chExt cx="8695781" cy="605755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9794" y="1340769"/>
              <a:ext cx="1790997" cy="492534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ОЭЗ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«Моглино»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6368670" y="3645025"/>
              <a:ext cx="2416905" cy="28227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Российская Федерация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Товары Таможенного союза,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товары изготовленные из  товаров Таможенного союза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6372199" y="849881"/>
              <a:ext cx="2413376" cy="27951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Российская Федерация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Иностранные товары,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товары изготовленные из иностранных товаров и товаров Таможенного союза</a:t>
              </a: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1877261" y="573699"/>
              <a:ext cx="4491409" cy="3712027"/>
            </a:xfrm>
            <a:prstGeom prst="rightArrow">
              <a:avLst>
                <a:gd name="adj1" fmla="val 60206"/>
                <a:gd name="adj2" fmla="val 31969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НДС</a:t>
              </a:r>
              <a:r>
                <a:rPr kumimoji="0" lang="ru-RU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18%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Ввозная пошлина </a:t>
              </a:r>
              <a:r>
                <a:rPr kumimoji="0" lang="ru-RU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 по таможенному тарифу без учета цены товаров таможенного союза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Акциз</a:t>
              </a:r>
              <a:r>
                <a:rPr kumimoji="0" lang="ru-RU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Таможенный сбор </a:t>
              </a:r>
              <a:r>
                <a:rPr kumimoji="0" lang="ru-RU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 0,5 - 30 тыс.руб.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Стрелка вправо 9"/>
            <p:cNvSpPr/>
            <p:nvPr/>
          </p:nvSpPr>
          <p:spPr>
            <a:xfrm>
              <a:off x="1880790" y="4149078"/>
              <a:ext cx="4491411" cy="2482175"/>
            </a:xfrm>
            <a:prstGeom prst="rightArrow">
              <a:avLst>
                <a:gd name="adj1" fmla="val 60206"/>
                <a:gd name="adj2" fmla="val 45616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НДС</a:t>
              </a:r>
              <a:r>
                <a:rPr kumimoji="0" lang="ru-RU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18%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Акциз</a:t>
              </a:r>
              <a:r>
                <a:rPr kumimoji="0" lang="ru-RU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Таможенный сбор </a:t>
              </a:r>
              <a:r>
                <a:rPr kumimoji="0" lang="ru-RU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 0,5 - 30 тыс.руб.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28214" y="686517"/>
            <a:ext cx="421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Платежи при вывозе из ОЭЗ «Моглино» за пределы таможенной территории Таможенного союза оборудования и произведенных товаров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716016" y="2016848"/>
            <a:ext cx="4094141" cy="3735509"/>
            <a:chOff x="58019" y="956229"/>
            <a:chExt cx="8460750" cy="601868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8019" y="1467265"/>
              <a:ext cx="1815266" cy="51275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ОЭЗ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«Моглино»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5868145" y="956229"/>
              <a:ext cx="2650622" cy="290987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Иностранные государства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Иностранные товары,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товары изготовленные из иностранных товаров и товаров Таможенного союза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5879304" y="3866106"/>
              <a:ext cx="2639465" cy="310880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Иностранные государства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Иностранные товары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ввезенные ранее с территории иностранного государства и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вывозимые в неизменном состоянии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Стрелка вправо 16"/>
            <p:cNvSpPr/>
            <p:nvPr/>
          </p:nvSpPr>
          <p:spPr>
            <a:xfrm>
              <a:off x="1873284" y="1556792"/>
              <a:ext cx="3994861" cy="2088232"/>
            </a:xfrm>
            <a:prstGeom prst="rightArrow">
              <a:avLst>
                <a:gd name="adj1" fmla="val 60206"/>
                <a:gd name="adj2" fmla="val 45616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НДС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– 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Вывозная (экспортная) пошлина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– 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Таможенный сбор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–  0,5 - 30 тыс.руб.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" name="Стрелка вправо 17"/>
            <p:cNvSpPr/>
            <p:nvPr/>
          </p:nvSpPr>
          <p:spPr>
            <a:xfrm>
              <a:off x="1857801" y="4365105"/>
              <a:ext cx="3994862" cy="1882911"/>
            </a:xfrm>
            <a:prstGeom prst="rightArrow">
              <a:avLst>
                <a:gd name="adj1" fmla="val 60206"/>
                <a:gd name="adj2" fmla="val 45616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НДС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– 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Вывозная (экспортная) пошлина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– 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Таможенный сбор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–  0,5 - 30 тыс.руб.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78588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0"/>
            <a:ext cx="86306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19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Налоговая политика</a:t>
            </a:r>
          </a:p>
        </p:txBody>
      </p:sp>
      <p:graphicFrame>
        <p:nvGraphicFramePr>
          <p:cNvPr id="19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978184"/>
              </p:ext>
            </p:extLst>
          </p:nvPr>
        </p:nvGraphicFramePr>
        <p:xfrm>
          <a:off x="179512" y="764481"/>
          <a:ext cx="8784976" cy="495091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952328"/>
                <a:gridCol w="2592288"/>
                <a:gridCol w="3240360"/>
              </a:tblGrid>
              <a:tr h="46420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/>
                        <a:t>Наименование налога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/>
                        <a:t>Обычная ставка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/>
                        <a:t>Ставка для резидентов</a:t>
                      </a:r>
                      <a:r>
                        <a:rPr lang="ru-RU" sz="11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100" dirty="0" smtClean="0"/>
                        <a:t>ОЭЗ ППТ «Моглино»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118923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1. Налог</a:t>
                      </a:r>
                      <a:r>
                        <a:rPr lang="ru-RU" sz="1100" baseline="0" dirty="0" smtClean="0"/>
                        <a:t> на прибыль организаций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/>
                        <a:t>2% в федеральный</a:t>
                      </a:r>
                      <a:r>
                        <a:rPr lang="ru-RU" sz="1100" baseline="0" dirty="0" smtClean="0"/>
                        <a:t> бюджет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18% в региональный бюджет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/>
                        <a:t>2% в федеральный</a:t>
                      </a:r>
                      <a:r>
                        <a:rPr lang="ru-RU" sz="1100" baseline="0" dirty="0" smtClean="0"/>
                        <a:t> бюджет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В бюджет субъекта: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r>
                        <a:rPr lang="ru-RU" sz="11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100" dirty="0" smtClean="0"/>
                        <a:t>- 2013-2019 </a:t>
                      </a:r>
                      <a:r>
                        <a:rPr lang="ru-RU" sz="1100" dirty="0" err="1" smtClean="0"/>
                        <a:t>г.г</a:t>
                      </a:r>
                      <a:r>
                        <a:rPr lang="ru-RU" sz="1100" dirty="0" smtClean="0"/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3% - 2020-2021 </a:t>
                      </a:r>
                      <a:r>
                        <a:rPr lang="ru-RU" sz="1100" dirty="0" err="1" smtClean="0"/>
                        <a:t>г.г</a:t>
                      </a:r>
                      <a:r>
                        <a:rPr lang="ru-RU" sz="1100" dirty="0" smtClean="0"/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10% - 2022-2023 </a:t>
                      </a:r>
                      <a:r>
                        <a:rPr lang="ru-RU" sz="1100" dirty="0" err="1" smtClean="0"/>
                        <a:t>г.г</a:t>
                      </a:r>
                      <a:r>
                        <a:rPr lang="ru-RU" sz="1100" dirty="0" smtClean="0"/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13,5% - 2024 г. и последующие года</a:t>
                      </a: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27239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2. Налог на имущество организаций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/>
                        <a:t>2,2%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i="0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r>
                        <a:rPr lang="en-US" sz="1100" b="1" i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100" dirty="0" smtClean="0"/>
                        <a:t>на 10 лет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45399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3. Налог на землю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/>
                        <a:t>1,5%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r>
                        <a:rPr lang="ru-RU" sz="11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100" dirty="0" smtClean="0"/>
                        <a:t>на 5 лет с момента возникновения права</a:t>
                      </a:r>
                      <a:r>
                        <a:rPr lang="ru-RU" sz="1100" baseline="0" dirty="0" smtClean="0"/>
                        <a:t> собственности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45399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4. Транспортный налог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/>
                        <a:t>2.5</a:t>
                      </a:r>
                      <a:r>
                        <a:rPr lang="ru-RU" sz="1100" baseline="0" dirty="0" smtClean="0"/>
                        <a:t>-15 руб. за </a:t>
                      </a:r>
                      <a:r>
                        <a:rPr lang="ru-RU" sz="1100" baseline="0" dirty="0" err="1" smtClean="0"/>
                        <a:t>л.с</a:t>
                      </a:r>
                      <a:r>
                        <a:rPr lang="ru-RU" sz="1100" baseline="0" dirty="0" smtClean="0"/>
                        <a:t>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baseline="0" dirty="0" smtClean="0"/>
                        <a:t>руб. за </a:t>
                      </a:r>
                      <a:r>
                        <a:rPr lang="ru-RU" sz="1100" baseline="0" dirty="0" err="1" smtClean="0"/>
                        <a:t>л.с</a:t>
                      </a:r>
                      <a:r>
                        <a:rPr lang="ru-RU" sz="1100" baseline="0" dirty="0" smtClean="0"/>
                        <a:t>. на 10 лет с момента постанови ТС на учет</a:t>
                      </a: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453998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5. Пошлины на ввоз оборудования, сырья, материалов и компонентов из-за рубежа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453998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6. НДС при</a:t>
                      </a:r>
                      <a:r>
                        <a:rPr lang="ru-RU" sz="1100" baseline="0" dirty="0" smtClean="0"/>
                        <a:t> ввозе </a:t>
                      </a:r>
                      <a:r>
                        <a:rPr lang="ru-RU" sz="1100" dirty="0" smtClean="0"/>
                        <a:t>оборудования, сырья и материалов (за исключением стран Таможенного союза**)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453998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7. НДС и</a:t>
                      </a:r>
                      <a:r>
                        <a:rPr lang="ru-RU" sz="1100" baseline="0" dirty="0" smtClean="0"/>
                        <a:t> э</a:t>
                      </a:r>
                      <a:r>
                        <a:rPr lang="ru-RU" sz="1100" dirty="0" smtClean="0"/>
                        <a:t>кспортные пошлины на готовую</a:t>
                      </a:r>
                      <a:r>
                        <a:rPr lang="ru-RU" sz="1100" baseline="0" dirty="0" smtClean="0"/>
                        <a:t> продукцию для вывоза за пределы Таможенного союза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340894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8.Тарифы страховых взносов для резидентов, заключивших соглашение об осуществлении технико-внедренческой деятельности***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30,2%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14 %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 2017г.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0" name="Объект 2"/>
          <p:cNvSpPr txBox="1">
            <a:spLocks/>
          </p:cNvSpPr>
          <p:nvPr/>
        </p:nvSpPr>
        <p:spPr>
          <a:xfrm>
            <a:off x="179512" y="5733256"/>
            <a:ext cx="878497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** В Таможенный союз входят Российская Федерация, Республика Казахстан и Республика Беларусь. 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При ввозе из данных стран НДС может быть возмещен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*** При условии ведения технико-внедренческой деятельности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83131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user\Татьяна\Инвестиционный меморандум ПО\карта_пустая.jpg"/>
          <p:cNvPicPr>
            <a:picLocks noChangeAspect="1" noChangeArrowheads="1"/>
          </p:cNvPicPr>
          <p:nvPr/>
        </p:nvPicPr>
        <p:blipFill rotWithShape="1">
          <a:blip r:embed="rId3" cstate="print"/>
          <a:srcRect t="18124"/>
          <a:stretch/>
        </p:blipFill>
        <p:spPr bwMode="auto">
          <a:xfrm>
            <a:off x="0" y="980728"/>
            <a:ext cx="9144000" cy="525658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Прямоугольник 20"/>
          <p:cNvSpPr/>
          <p:nvPr/>
        </p:nvSpPr>
        <p:spPr>
          <a:xfrm>
            <a:off x="95002" y="5725"/>
            <a:ext cx="9068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02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Географическое местоположение. Транспортная доступность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Псковская область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33" name="Picture 6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6359" y="1842611"/>
            <a:ext cx="267455" cy="314616"/>
          </a:xfrm>
          <a:prstGeom prst="rect">
            <a:avLst/>
          </a:prstGeom>
          <a:effectLst>
            <a:outerShdw blurRad="63500" sx="120000" sy="120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6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8682" y="5013176"/>
            <a:ext cx="277676" cy="326641"/>
          </a:xfrm>
          <a:prstGeom prst="rect">
            <a:avLst/>
          </a:prstGeom>
          <a:effectLst>
            <a:outerShdw blurRad="63500" sx="120000" sy="120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81" y="2082798"/>
            <a:ext cx="332333" cy="37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45" y="5182047"/>
            <a:ext cx="316769" cy="3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22" y="5013176"/>
            <a:ext cx="373248" cy="42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91" y="2157228"/>
            <a:ext cx="360040" cy="4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1480" y="2719355"/>
            <a:ext cx="303233" cy="356704"/>
          </a:xfrm>
          <a:prstGeom prst="rect">
            <a:avLst/>
          </a:prstGeom>
          <a:effectLst>
            <a:outerShdw blurRad="63500" sx="120000" sy="120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22" y="2909605"/>
            <a:ext cx="367237" cy="41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87" y="980728"/>
            <a:ext cx="332333" cy="37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88374"/>
            <a:ext cx="332333" cy="37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79" y="5860010"/>
            <a:ext cx="316769" cy="3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32" y="1331177"/>
            <a:ext cx="316769" cy="3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100349"/>
            <a:ext cx="316769" cy="3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24"/>
          <p:cNvSpPr/>
          <p:nvPr/>
        </p:nvSpPr>
        <p:spPr>
          <a:xfrm>
            <a:off x="2144713" y="2077770"/>
            <a:ext cx="1135674" cy="240066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Хельсинки</a:t>
            </a:r>
            <a:endParaRPr lang="pt-BR" sz="1200" dirty="0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1" name="Rectangle 20"/>
          <p:cNvSpPr/>
          <p:nvPr/>
        </p:nvSpPr>
        <p:spPr>
          <a:xfrm>
            <a:off x="2173814" y="2726533"/>
            <a:ext cx="908538" cy="240066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Таллинн</a:t>
            </a:r>
            <a:endParaRPr lang="pt-BR" sz="1200" dirty="0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2" name="Rectangle 13"/>
          <p:cNvSpPr/>
          <p:nvPr/>
        </p:nvSpPr>
        <p:spPr>
          <a:xfrm>
            <a:off x="1927456" y="4983552"/>
            <a:ext cx="619858" cy="240066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Рига</a:t>
            </a:r>
            <a:endParaRPr lang="pt-BR" sz="1200" dirty="0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3" name="Rectangle 15"/>
          <p:cNvSpPr/>
          <p:nvPr/>
        </p:nvSpPr>
        <p:spPr>
          <a:xfrm>
            <a:off x="3367953" y="2077650"/>
            <a:ext cx="1505860" cy="240066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Санкт-Петербург</a:t>
            </a:r>
            <a:endParaRPr lang="pt-BR" sz="1200" dirty="0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5" name="Rectangle 14"/>
          <p:cNvSpPr/>
          <p:nvPr/>
        </p:nvSpPr>
        <p:spPr>
          <a:xfrm>
            <a:off x="8134415" y="5435652"/>
            <a:ext cx="914400" cy="240066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Москва</a:t>
            </a:r>
            <a:endParaRPr lang="pt-BR" sz="1200" dirty="0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6" name="Rectangle 22"/>
          <p:cNvSpPr/>
          <p:nvPr/>
        </p:nvSpPr>
        <p:spPr>
          <a:xfrm>
            <a:off x="4057279" y="4232225"/>
            <a:ext cx="810639" cy="2893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Псков</a:t>
            </a:r>
            <a:endParaRPr lang="pt-BR" sz="1600" b="1" dirty="0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6" name="Picture 6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77500"/>
            <a:ext cx="315595" cy="371245"/>
          </a:xfrm>
          <a:prstGeom prst="rect">
            <a:avLst/>
          </a:prstGeom>
          <a:effectLst>
            <a:outerShdw blurRad="63500" sx="120000" sy="120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олилиния 1"/>
          <p:cNvSpPr/>
          <p:nvPr/>
        </p:nvSpPr>
        <p:spPr>
          <a:xfrm>
            <a:off x="1897039" y="5172501"/>
            <a:ext cx="6905767" cy="455956"/>
          </a:xfrm>
          <a:custGeom>
            <a:avLst/>
            <a:gdLst>
              <a:gd name="connsiteX0" fmla="*/ 6905767 w 6905767"/>
              <a:gd name="connsiteY0" fmla="*/ 245660 h 455956"/>
              <a:gd name="connsiteX1" fmla="*/ 6196083 w 6905767"/>
              <a:gd name="connsiteY1" fmla="*/ 191069 h 455956"/>
              <a:gd name="connsiteX2" fmla="*/ 6086901 w 6905767"/>
              <a:gd name="connsiteY2" fmla="*/ 259308 h 455956"/>
              <a:gd name="connsiteX3" fmla="*/ 5568286 w 6905767"/>
              <a:gd name="connsiteY3" fmla="*/ 204717 h 455956"/>
              <a:gd name="connsiteX4" fmla="*/ 5172501 w 6905767"/>
              <a:gd name="connsiteY4" fmla="*/ 163774 h 455956"/>
              <a:gd name="connsiteX5" fmla="*/ 4899546 w 6905767"/>
              <a:gd name="connsiteY5" fmla="*/ 259308 h 455956"/>
              <a:gd name="connsiteX6" fmla="*/ 4612943 w 6905767"/>
              <a:gd name="connsiteY6" fmla="*/ 245660 h 455956"/>
              <a:gd name="connsiteX7" fmla="*/ 4421874 w 6905767"/>
              <a:gd name="connsiteY7" fmla="*/ 300251 h 455956"/>
              <a:gd name="connsiteX8" fmla="*/ 4326340 w 6905767"/>
              <a:gd name="connsiteY8" fmla="*/ 286603 h 455956"/>
              <a:gd name="connsiteX9" fmla="*/ 3179928 w 6905767"/>
              <a:gd name="connsiteY9" fmla="*/ 341195 h 455956"/>
              <a:gd name="connsiteX10" fmla="*/ 2947916 w 6905767"/>
              <a:gd name="connsiteY10" fmla="*/ 327547 h 455956"/>
              <a:gd name="connsiteX11" fmla="*/ 2565779 w 6905767"/>
              <a:gd name="connsiteY11" fmla="*/ 409433 h 455956"/>
              <a:gd name="connsiteX12" fmla="*/ 2292824 w 6905767"/>
              <a:gd name="connsiteY12" fmla="*/ 450377 h 455956"/>
              <a:gd name="connsiteX13" fmla="*/ 2006221 w 6905767"/>
              <a:gd name="connsiteY13" fmla="*/ 286603 h 455956"/>
              <a:gd name="connsiteX14" fmla="*/ 1883391 w 6905767"/>
              <a:gd name="connsiteY14" fmla="*/ 286603 h 455956"/>
              <a:gd name="connsiteX15" fmla="*/ 1501254 w 6905767"/>
              <a:gd name="connsiteY15" fmla="*/ 286603 h 455956"/>
              <a:gd name="connsiteX16" fmla="*/ 1433015 w 6905767"/>
              <a:gd name="connsiteY16" fmla="*/ 259308 h 455956"/>
              <a:gd name="connsiteX17" fmla="*/ 1364776 w 6905767"/>
              <a:gd name="connsiteY17" fmla="*/ 259308 h 455956"/>
              <a:gd name="connsiteX18" fmla="*/ 1296537 w 6905767"/>
              <a:gd name="connsiteY18" fmla="*/ 204717 h 455956"/>
              <a:gd name="connsiteX19" fmla="*/ 1296537 w 6905767"/>
              <a:gd name="connsiteY19" fmla="*/ 136478 h 455956"/>
              <a:gd name="connsiteX20" fmla="*/ 1091821 w 6905767"/>
              <a:gd name="connsiteY20" fmla="*/ 40944 h 455956"/>
              <a:gd name="connsiteX21" fmla="*/ 655092 w 6905767"/>
              <a:gd name="connsiteY21" fmla="*/ 13648 h 455956"/>
              <a:gd name="connsiteX22" fmla="*/ 0 w 6905767"/>
              <a:gd name="connsiteY22" fmla="*/ 0 h 45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905767" h="455956">
                <a:moveTo>
                  <a:pt x="6905767" y="245660"/>
                </a:moveTo>
                <a:cubicBezTo>
                  <a:pt x="6619164" y="217227"/>
                  <a:pt x="6332561" y="188794"/>
                  <a:pt x="6196083" y="191069"/>
                </a:cubicBezTo>
                <a:cubicBezTo>
                  <a:pt x="6059605" y="193344"/>
                  <a:pt x="6191534" y="257033"/>
                  <a:pt x="6086901" y="259308"/>
                </a:cubicBezTo>
                <a:cubicBezTo>
                  <a:pt x="5982268" y="261583"/>
                  <a:pt x="5568286" y="204717"/>
                  <a:pt x="5568286" y="204717"/>
                </a:cubicBezTo>
                <a:cubicBezTo>
                  <a:pt x="5415886" y="188795"/>
                  <a:pt x="5283958" y="154675"/>
                  <a:pt x="5172501" y="163774"/>
                </a:cubicBezTo>
                <a:cubicBezTo>
                  <a:pt x="5061044" y="172872"/>
                  <a:pt x="4992806" y="245660"/>
                  <a:pt x="4899546" y="259308"/>
                </a:cubicBezTo>
                <a:cubicBezTo>
                  <a:pt x="4806286" y="272956"/>
                  <a:pt x="4692555" y="238836"/>
                  <a:pt x="4612943" y="245660"/>
                </a:cubicBezTo>
                <a:cubicBezTo>
                  <a:pt x="4533331" y="252484"/>
                  <a:pt x="4469641" y="293427"/>
                  <a:pt x="4421874" y="300251"/>
                </a:cubicBezTo>
                <a:cubicBezTo>
                  <a:pt x="4374107" y="307075"/>
                  <a:pt x="4533331" y="279779"/>
                  <a:pt x="4326340" y="286603"/>
                </a:cubicBezTo>
                <a:cubicBezTo>
                  <a:pt x="4119349" y="293427"/>
                  <a:pt x="3409665" y="334371"/>
                  <a:pt x="3179928" y="341195"/>
                </a:cubicBezTo>
                <a:cubicBezTo>
                  <a:pt x="2950191" y="348019"/>
                  <a:pt x="3050274" y="316174"/>
                  <a:pt x="2947916" y="327547"/>
                </a:cubicBezTo>
                <a:cubicBezTo>
                  <a:pt x="2845558" y="338920"/>
                  <a:pt x="2674961" y="388961"/>
                  <a:pt x="2565779" y="409433"/>
                </a:cubicBezTo>
                <a:cubicBezTo>
                  <a:pt x="2456597" y="429905"/>
                  <a:pt x="2386084" y="470849"/>
                  <a:pt x="2292824" y="450377"/>
                </a:cubicBezTo>
                <a:cubicBezTo>
                  <a:pt x="2199564" y="429905"/>
                  <a:pt x="2074460" y="313899"/>
                  <a:pt x="2006221" y="286603"/>
                </a:cubicBezTo>
                <a:cubicBezTo>
                  <a:pt x="1937982" y="259307"/>
                  <a:pt x="1883391" y="286603"/>
                  <a:pt x="1883391" y="286603"/>
                </a:cubicBezTo>
                <a:cubicBezTo>
                  <a:pt x="1799230" y="286603"/>
                  <a:pt x="1576317" y="291152"/>
                  <a:pt x="1501254" y="286603"/>
                </a:cubicBezTo>
                <a:cubicBezTo>
                  <a:pt x="1426191" y="282054"/>
                  <a:pt x="1455761" y="263857"/>
                  <a:pt x="1433015" y="259308"/>
                </a:cubicBezTo>
                <a:cubicBezTo>
                  <a:pt x="1410269" y="254759"/>
                  <a:pt x="1387522" y="268406"/>
                  <a:pt x="1364776" y="259308"/>
                </a:cubicBezTo>
                <a:cubicBezTo>
                  <a:pt x="1342030" y="250210"/>
                  <a:pt x="1307910" y="225189"/>
                  <a:pt x="1296537" y="204717"/>
                </a:cubicBezTo>
                <a:cubicBezTo>
                  <a:pt x="1285164" y="184245"/>
                  <a:pt x="1330656" y="163773"/>
                  <a:pt x="1296537" y="136478"/>
                </a:cubicBezTo>
                <a:cubicBezTo>
                  <a:pt x="1262418" y="109183"/>
                  <a:pt x="1198728" y="61416"/>
                  <a:pt x="1091821" y="40944"/>
                </a:cubicBezTo>
                <a:cubicBezTo>
                  <a:pt x="984913" y="20472"/>
                  <a:pt x="837062" y="20472"/>
                  <a:pt x="655092" y="13648"/>
                </a:cubicBezTo>
                <a:cubicBezTo>
                  <a:pt x="473122" y="6824"/>
                  <a:pt x="236561" y="341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олилиния 10"/>
          <p:cNvSpPr/>
          <p:nvPr/>
        </p:nvSpPr>
        <p:spPr>
          <a:xfrm>
            <a:off x="3990386" y="2265528"/>
            <a:ext cx="1277650" cy="3971499"/>
          </a:xfrm>
          <a:custGeom>
            <a:avLst/>
            <a:gdLst>
              <a:gd name="connsiteX0" fmla="*/ 718092 w 1277650"/>
              <a:gd name="connsiteY0" fmla="*/ 0 h 3971499"/>
              <a:gd name="connsiteX1" fmla="*/ 813626 w 1277650"/>
              <a:gd name="connsiteY1" fmla="*/ 109182 h 3971499"/>
              <a:gd name="connsiteX2" fmla="*/ 649853 w 1277650"/>
              <a:gd name="connsiteY2" fmla="*/ 395785 h 3971499"/>
              <a:gd name="connsiteX3" fmla="*/ 608910 w 1277650"/>
              <a:gd name="connsiteY3" fmla="*/ 777923 h 3971499"/>
              <a:gd name="connsiteX4" fmla="*/ 677148 w 1277650"/>
              <a:gd name="connsiteY4" fmla="*/ 900753 h 3971499"/>
              <a:gd name="connsiteX5" fmla="*/ 595262 w 1277650"/>
              <a:gd name="connsiteY5" fmla="*/ 1119117 h 3971499"/>
              <a:gd name="connsiteX6" fmla="*/ 595262 w 1277650"/>
              <a:gd name="connsiteY6" fmla="*/ 1310185 h 3971499"/>
              <a:gd name="connsiteX7" fmla="*/ 22056 w 1277650"/>
              <a:gd name="connsiteY7" fmla="*/ 2006221 h 3971499"/>
              <a:gd name="connsiteX8" fmla="*/ 131238 w 1277650"/>
              <a:gd name="connsiteY8" fmla="*/ 2415654 h 3971499"/>
              <a:gd name="connsiteX9" fmla="*/ 254068 w 1277650"/>
              <a:gd name="connsiteY9" fmla="*/ 2797791 h 3971499"/>
              <a:gd name="connsiteX10" fmla="*/ 308659 w 1277650"/>
              <a:gd name="connsiteY10" fmla="*/ 3002508 h 3971499"/>
              <a:gd name="connsiteX11" fmla="*/ 1277650 w 1277650"/>
              <a:gd name="connsiteY11" fmla="*/ 3971499 h 397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7650" h="3971499">
                <a:moveTo>
                  <a:pt x="718092" y="0"/>
                </a:moveTo>
                <a:cubicBezTo>
                  <a:pt x="771545" y="21609"/>
                  <a:pt x="824999" y="43218"/>
                  <a:pt x="813626" y="109182"/>
                </a:cubicBezTo>
                <a:cubicBezTo>
                  <a:pt x="802253" y="175146"/>
                  <a:pt x="683972" y="284328"/>
                  <a:pt x="649853" y="395785"/>
                </a:cubicBezTo>
                <a:cubicBezTo>
                  <a:pt x="615734" y="507242"/>
                  <a:pt x="604361" y="693762"/>
                  <a:pt x="608910" y="777923"/>
                </a:cubicBezTo>
                <a:cubicBezTo>
                  <a:pt x="613459" y="862084"/>
                  <a:pt x="679423" y="843888"/>
                  <a:pt x="677148" y="900753"/>
                </a:cubicBezTo>
                <a:cubicBezTo>
                  <a:pt x="674873" y="957618"/>
                  <a:pt x="608910" y="1050878"/>
                  <a:pt x="595262" y="1119117"/>
                </a:cubicBezTo>
                <a:cubicBezTo>
                  <a:pt x="581614" y="1187356"/>
                  <a:pt x="690796" y="1162334"/>
                  <a:pt x="595262" y="1310185"/>
                </a:cubicBezTo>
                <a:cubicBezTo>
                  <a:pt x="499728" y="1458036"/>
                  <a:pt x="99393" y="1821976"/>
                  <a:pt x="22056" y="2006221"/>
                </a:cubicBezTo>
                <a:cubicBezTo>
                  <a:pt x="-55281" y="2190466"/>
                  <a:pt x="92569" y="2283726"/>
                  <a:pt x="131238" y="2415654"/>
                </a:cubicBezTo>
                <a:cubicBezTo>
                  <a:pt x="169907" y="2547582"/>
                  <a:pt x="224498" y="2699982"/>
                  <a:pt x="254068" y="2797791"/>
                </a:cubicBezTo>
                <a:cubicBezTo>
                  <a:pt x="283638" y="2895600"/>
                  <a:pt x="138062" y="2806890"/>
                  <a:pt x="308659" y="3002508"/>
                </a:cubicBezTo>
                <a:cubicBezTo>
                  <a:pt x="479256" y="3198126"/>
                  <a:pt x="878453" y="3584812"/>
                  <a:pt x="1277650" y="397149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78448"/>
            <a:ext cx="432047" cy="48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6660232" y="5095506"/>
            <a:ext cx="47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М9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238607" y="5200690"/>
            <a:ext cx="47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М9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532619" y="2797322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М20</a:t>
            </a:r>
            <a:endParaRPr lang="ru-RU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710753" y="4843899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М20</a:t>
            </a:r>
            <a:endParaRPr lang="ru-RU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Rectangle 22"/>
          <p:cNvSpPr/>
          <p:nvPr/>
        </p:nvSpPr>
        <p:spPr>
          <a:xfrm>
            <a:off x="4295718" y="5228389"/>
            <a:ext cx="1156189" cy="240066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Великие Луки</a:t>
            </a:r>
            <a:endParaRPr lang="pt-BR" sz="1200" dirty="0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273856" y="3189356"/>
            <a:ext cx="793319" cy="113438"/>
          </a:xfrm>
          <a:custGeom>
            <a:avLst/>
            <a:gdLst>
              <a:gd name="connsiteX0" fmla="*/ 793319 w 793319"/>
              <a:gd name="connsiteY0" fmla="*/ 113438 h 113438"/>
              <a:gd name="connsiteX1" fmla="*/ 657588 w 793319"/>
              <a:gd name="connsiteY1" fmla="*/ 96769 h 113438"/>
              <a:gd name="connsiteX2" fmla="*/ 569482 w 793319"/>
              <a:gd name="connsiteY2" fmla="*/ 13425 h 113438"/>
              <a:gd name="connsiteX3" fmla="*/ 481375 w 793319"/>
              <a:gd name="connsiteY3" fmla="*/ 18188 h 113438"/>
              <a:gd name="connsiteX4" fmla="*/ 457563 w 793319"/>
              <a:gd name="connsiteY4" fmla="*/ 3900 h 113438"/>
              <a:gd name="connsiteX5" fmla="*/ 412319 w 793319"/>
              <a:gd name="connsiteY5" fmla="*/ 11044 h 113438"/>
              <a:gd name="connsiteX6" fmla="*/ 319450 w 793319"/>
              <a:gd name="connsiteY6" fmla="*/ 11044 h 113438"/>
              <a:gd name="connsiteX7" fmla="*/ 167050 w 793319"/>
              <a:gd name="connsiteY7" fmla="*/ 18188 h 113438"/>
              <a:gd name="connsiteX8" fmla="*/ 97994 w 793319"/>
              <a:gd name="connsiteY8" fmla="*/ 42000 h 113438"/>
              <a:gd name="connsiteX9" fmla="*/ 62275 w 793319"/>
              <a:gd name="connsiteY9" fmla="*/ 68194 h 1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3319" h="113438">
                <a:moveTo>
                  <a:pt x="793319" y="113438"/>
                </a:moveTo>
                <a:cubicBezTo>
                  <a:pt x="744106" y="113438"/>
                  <a:pt x="694894" y="113438"/>
                  <a:pt x="657588" y="96769"/>
                </a:cubicBezTo>
                <a:cubicBezTo>
                  <a:pt x="620282" y="80100"/>
                  <a:pt x="598851" y="26522"/>
                  <a:pt x="569482" y="13425"/>
                </a:cubicBezTo>
                <a:cubicBezTo>
                  <a:pt x="540113" y="328"/>
                  <a:pt x="500028" y="19775"/>
                  <a:pt x="481375" y="18188"/>
                </a:cubicBezTo>
                <a:cubicBezTo>
                  <a:pt x="462722" y="16600"/>
                  <a:pt x="469072" y="5091"/>
                  <a:pt x="457563" y="3900"/>
                </a:cubicBezTo>
                <a:cubicBezTo>
                  <a:pt x="446054" y="2709"/>
                  <a:pt x="435338" y="9853"/>
                  <a:pt x="412319" y="11044"/>
                </a:cubicBezTo>
                <a:cubicBezTo>
                  <a:pt x="389300" y="12235"/>
                  <a:pt x="360328" y="9853"/>
                  <a:pt x="319450" y="11044"/>
                </a:cubicBezTo>
                <a:cubicBezTo>
                  <a:pt x="278572" y="12235"/>
                  <a:pt x="203959" y="13029"/>
                  <a:pt x="167050" y="18188"/>
                </a:cubicBezTo>
                <a:cubicBezTo>
                  <a:pt x="130141" y="23347"/>
                  <a:pt x="115456" y="33666"/>
                  <a:pt x="97994" y="42000"/>
                </a:cubicBezTo>
                <a:cubicBezTo>
                  <a:pt x="80532" y="50334"/>
                  <a:pt x="-88934" y="-73094"/>
                  <a:pt x="62275" y="681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Овал 56"/>
          <p:cNvSpPr/>
          <p:nvPr/>
        </p:nvSpPr>
        <p:spPr>
          <a:xfrm>
            <a:off x="3520617" y="4211629"/>
            <a:ext cx="149898" cy="165251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3529939" y="3176277"/>
            <a:ext cx="2198543" cy="2996690"/>
          </a:xfrm>
          <a:custGeom>
            <a:avLst/>
            <a:gdLst>
              <a:gd name="connsiteX0" fmla="*/ 1244916 w 2198543"/>
              <a:gd name="connsiteY0" fmla="*/ 867699 h 2996690"/>
              <a:gd name="connsiteX1" fmla="*/ 1311591 w 2198543"/>
              <a:gd name="connsiteY1" fmla="*/ 858174 h 2996690"/>
              <a:gd name="connsiteX2" fmla="*/ 1359216 w 2198543"/>
              <a:gd name="connsiteY2" fmla="*/ 896274 h 2996690"/>
              <a:gd name="connsiteX3" fmla="*/ 1511616 w 2198543"/>
              <a:gd name="connsiteY3" fmla="*/ 915324 h 2996690"/>
              <a:gd name="connsiteX4" fmla="*/ 1473516 w 2198543"/>
              <a:gd name="connsiteY4" fmla="*/ 981999 h 2996690"/>
              <a:gd name="connsiteX5" fmla="*/ 1521141 w 2198543"/>
              <a:gd name="connsiteY5" fmla="*/ 1029624 h 2996690"/>
              <a:gd name="connsiteX6" fmla="*/ 1502091 w 2198543"/>
              <a:gd name="connsiteY6" fmla="*/ 1086774 h 2996690"/>
              <a:gd name="connsiteX7" fmla="*/ 1549716 w 2198543"/>
              <a:gd name="connsiteY7" fmla="*/ 1182024 h 2996690"/>
              <a:gd name="connsiteX8" fmla="*/ 1521141 w 2198543"/>
              <a:gd name="connsiteY8" fmla="*/ 1258224 h 2996690"/>
              <a:gd name="connsiteX9" fmla="*/ 1549716 w 2198543"/>
              <a:gd name="connsiteY9" fmla="*/ 1343949 h 2996690"/>
              <a:gd name="connsiteX10" fmla="*/ 1521141 w 2198543"/>
              <a:gd name="connsiteY10" fmla="*/ 1382049 h 2996690"/>
              <a:gd name="connsiteX11" fmla="*/ 1606866 w 2198543"/>
              <a:gd name="connsiteY11" fmla="*/ 1467774 h 2996690"/>
              <a:gd name="connsiteX12" fmla="*/ 1606866 w 2198543"/>
              <a:gd name="connsiteY12" fmla="*/ 1553499 h 2996690"/>
              <a:gd name="connsiteX13" fmla="*/ 1644966 w 2198543"/>
              <a:gd name="connsiteY13" fmla="*/ 1582074 h 2996690"/>
              <a:gd name="connsiteX14" fmla="*/ 1616391 w 2198543"/>
              <a:gd name="connsiteY14" fmla="*/ 1724949 h 2996690"/>
              <a:gd name="connsiteX15" fmla="*/ 1692591 w 2198543"/>
              <a:gd name="connsiteY15" fmla="*/ 1743999 h 2996690"/>
              <a:gd name="connsiteX16" fmla="*/ 1740216 w 2198543"/>
              <a:gd name="connsiteY16" fmla="*/ 1763049 h 2996690"/>
              <a:gd name="connsiteX17" fmla="*/ 1778316 w 2198543"/>
              <a:gd name="connsiteY17" fmla="*/ 1753524 h 2996690"/>
              <a:gd name="connsiteX18" fmla="*/ 1740216 w 2198543"/>
              <a:gd name="connsiteY18" fmla="*/ 1839249 h 2996690"/>
              <a:gd name="connsiteX19" fmla="*/ 1702116 w 2198543"/>
              <a:gd name="connsiteY19" fmla="*/ 1896399 h 2996690"/>
              <a:gd name="connsiteX20" fmla="*/ 1721166 w 2198543"/>
              <a:gd name="connsiteY20" fmla="*/ 1944024 h 2996690"/>
              <a:gd name="connsiteX21" fmla="*/ 1730691 w 2198543"/>
              <a:gd name="connsiteY21" fmla="*/ 1982124 h 2996690"/>
              <a:gd name="connsiteX22" fmla="*/ 1892616 w 2198543"/>
              <a:gd name="connsiteY22" fmla="*/ 2020224 h 2996690"/>
              <a:gd name="connsiteX23" fmla="*/ 1902141 w 2198543"/>
              <a:gd name="connsiteY23" fmla="*/ 2124999 h 2996690"/>
              <a:gd name="connsiteX24" fmla="*/ 2159316 w 2198543"/>
              <a:gd name="connsiteY24" fmla="*/ 2391699 h 2996690"/>
              <a:gd name="connsiteX25" fmla="*/ 2178366 w 2198543"/>
              <a:gd name="connsiteY25" fmla="*/ 2553624 h 2996690"/>
              <a:gd name="connsiteX26" fmla="*/ 2130741 w 2198543"/>
              <a:gd name="connsiteY26" fmla="*/ 2648874 h 2996690"/>
              <a:gd name="connsiteX27" fmla="*/ 2197416 w 2198543"/>
              <a:gd name="connsiteY27" fmla="*/ 2934624 h 2996690"/>
              <a:gd name="connsiteX28" fmla="*/ 2064066 w 2198543"/>
              <a:gd name="connsiteY28" fmla="*/ 2944149 h 2996690"/>
              <a:gd name="connsiteX29" fmla="*/ 1949766 w 2198543"/>
              <a:gd name="connsiteY29" fmla="*/ 2991774 h 2996690"/>
              <a:gd name="connsiteX30" fmla="*/ 1844991 w 2198543"/>
              <a:gd name="connsiteY30" fmla="*/ 2982249 h 2996690"/>
              <a:gd name="connsiteX31" fmla="*/ 1730691 w 2198543"/>
              <a:gd name="connsiteY31" fmla="*/ 2877474 h 2996690"/>
              <a:gd name="connsiteX32" fmla="*/ 1644966 w 2198543"/>
              <a:gd name="connsiteY32" fmla="*/ 2791749 h 2996690"/>
              <a:gd name="connsiteX33" fmla="*/ 1521141 w 2198543"/>
              <a:gd name="connsiteY33" fmla="*/ 2744124 h 2996690"/>
              <a:gd name="connsiteX34" fmla="*/ 1463991 w 2198543"/>
              <a:gd name="connsiteY34" fmla="*/ 2782224 h 2996690"/>
              <a:gd name="connsiteX35" fmla="*/ 1340166 w 2198543"/>
              <a:gd name="connsiteY35" fmla="*/ 2782224 h 2996690"/>
              <a:gd name="connsiteX36" fmla="*/ 1302066 w 2198543"/>
              <a:gd name="connsiteY36" fmla="*/ 2839374 h 2996690"/>
              <a:gd name="connsiteX37" fmla="*/ 1197291 w 2198543"/>
              <a:gd name="connsiteY37" fmla="*/ 2848899 h 2996690"/>
              <a:gd name="connsiteX38" fmla="*/ 1197291 w 2198543"/>
              <a:gd name="connsiteY38" fmla="*/ 2906049 h 2996690"/>
              <a:gd name="connsiteX39" fmla="*/ 1092516 w 2198543"/>
              <a:gd name="connsiteY39" fmla="*/ 2944149 h 2996690"/>
              <a:gd name="connsiteX40" fmla="*/ 1073466 w 2198543"/>
              <a:gd name="connsiteY40" fmla="*/ 2820324 h 2996690"/>
              <a:gd name="connsiteX41" fmla="*/ 1111566 w 2198543"/>
              <a:gd name="connsiteY41" fmla="*/ 2753649 h 2996690"/>
              <a:gd name="connsiteX42" fmla="*/ 1006791 w 2198543"/>
              <a:gd name="connsiteY42" fmla="*/ 2667924 h 2996690"/>
              <a:gd name="connsiteX43" fmla="*/ 978216 w 2198543"/>
              <a:gd name="connsiteY43" fmla="*/ 2686974 h 2996690"/>
              <a:gd name="connsiteX44" fmla="*/ 816291 w 2198543"/>
              <a:gd name="connsiteY44" fmla="*/ 2677449 h 2996690"/>
              <a:gd name="connsiteX45" fmla="*/ 740091 w 2198543"/>
              <a:gd name="connsiteY45" fmla="*/ 2610774 h 2996690"/>
              <a:gd name="connsiteX46" fmla="*/ 635316 w 2198543"/>
              <a:gd name="connsiteY46" fmla="*/ 2648874 h 2996690"/>
              <a:gd name="connsiteX47" fmla="*/ 540066 w 2198543"/>
              <a:gd name="connsiteY47" fmla="*/ 2572674 h 2996690"/>
              <a:gd name="connsiteX48" fmla="*/ 482916 w 2198543"/>
              <a:gd name="connsiteY48" fmla="*/ 2210724 h 2996690"/>
              <a:gd name="connsiteX49" fmla="*/ 244791 w 2198543"/>
              <a:gd name="connsiteY49" fmla="*/ 1982124 h 2996690"/>
              <a:gd name="connsiteX50" fmla="*/ 197166 w 2198543"/>
              <a:gd name="connsiteY50" fmla="*/ 1944024 h 2996690"/>
              <a:gd name="connsiteX51" fmla="*/ 273366 w 2198543"/>
              <a:gd name="connsiteY51" fmla="*/ 1582074 h 2996690"/>
              <a:gd name="connsiteX52" fmla="*/ 111441 w 2198543"/>
              <a:gd name="connsiteY52" fmla="*/ 1458249 h 2996690"/>
              <a:gd name="connsiteX53" fmla="*/ 73341 w 2198543"/>
              <a:gd name="connsiteY53" fmla="*/ 1353474 h 2996690"/>
              <a:gd name="connsiteX54" fmla="*/ 6666 w 2198543"/>
              <a:gd name="connsiteY54" fmla="*/ 1343949 h 2996690"/>
              <a:gd name="connsiteX55" fmla="*/ 6666 w 2198543"/>
              <a:gd name="connsiteY55" fmla="*/ 1267749 h 2996690"/>
              <a:gd name="connsiteX56" fmla="*/ 44766 w 2198543"/>
              <a:gd name="connsiteY56" fmla="*/ 1191549 h 2996690"/>
              <a:gd name="connsiteX57" fmla="*/ 101916 w 2198543"/>
              <a:gd name="connsiteY57" fmla="*/ 1182024 h 2996690"/>
              <a:gd name="connsiteX58" fmla="*/ 44766 w 2198543"/>
              <a:gd name="connsiteY58" fmla="*/ 1143924 h 2996690"/>
              <a:gd name="connsiteX59" fmla="*/ 111441 w 2198543"/>
              <a:gd name="connsiteY59" fmla="*/ 1096299 h 2996690"/>
              <a:gd name="connsiteX60" fmla="*/ 197166 w 2198543"/>
              <a:gd name="connsiteY60" fmla="*/ 1105824 h 2996690"/>
              <a:gd name="connsiteX61" fmla="*/ 206691 w 2198543"/>
              <a:gd name="connsiteY61" fmla="*/ 1029624 h 2996690"/>
              <a:gd name="connsiteX62" fmla="*/ 130491 w 2198543"/>
              <a:gd name="connsiteY62" fmla="*/ 972474 h 2996690"/>
              <a:gd name="connsiteX63" fmla="*/ 149541 w 2198543"/>
              <a:gd name="connsiteY63" fmla="*/ 915324 h 2996690"/>
              <a:gd name="connsiteX64" fmla="*/ 216216 w 2198543"/>
              <a:gd name="connsiteY64" fmla="*/ 1001049 h 2996690"/>
              <a:gd name="connsiteX65" fmla="*/ 340041 w 2198543"/>
              <a:gd name="connsiteY65" fmla="*/ 1067724 h 2996690"/>
              <a:gd name="connsiteX66" fmla="*/ 359091 w 2198543"/>
              <a:gd name="connsiteY66" fmla="*/ 934374 h 2996690"/>
              <a:gd name="connsiteX67" fmla="*/ 244791 w 2198543"/>
              <a:gd name="connsiteY67" fmla="*/ 781974 h 2996690"/>
              <a:gd name="connsiteX68" fmla="*/ 206691 w 2198543"/>
              <a:gd name="connsiteY68" fmla="*/ 781974 h 2996690"/>
              <a:gd name="connsiteX69" fmla="*/ 178116 w 2198543"/>
              <a:gd name="connsiteY69" fmla="*/ 772449 h 2996690"/>
              <a:gd name="connsiteX70" fmla="*/ 101916 w 2198543"/>
              <a:gd name="connsiteY70" fmla="*/ 772449 h 2996690"/>
              <a:gd name="connsiteX71" fmla="*/ 44766 w 2198543"/>
              <a:gd name="connsiteY71" fmla="*/ 686724 h 2996690"/>
              <a:gd name="connsiteX72" fmla="*/ 44766 w 2198543"/>
              <a:gd name="connsiteY72" fmla="*/ 648624 h 2996690"/>
              <a:gd name="connsiteX73" fmla="*/ 101916 w 2198543"/>
              <a:gd name="connsiteY73" fmla="*/ 629574 h 2996690"/>
              <a:gd name="connsiteX74" fmla="*/ 101916 w 2198543"/>
              <a:gd name="connsiteY74" fmla="*/ 553374 h 2996690"/>
              <a:gd name="connsiteX75" fmla="*/ 149541 w 2198543"/>
              <a:gd name="connsiteY75" fmla="*/ 515274 h 2996690"/>
              <a:gd name="connsiteX76" fmla="*/ 197166 w 2198543"/>
              <a:gd name="connsiteY76" fmla="*/ 496224 h 2996690"/>
              <a:gd name="connsiteX77" fmla="*/ 120966 w 2198543"/>
              <a:gd name="connsiteY77" fmla="*/ 296199 h 2996690"/>
              <a:gd name="connsiteX78" fmla="*/ 120966 w 2198543"/>
              <a:gd name="connsiteY78" fmla="*/ 210474 h 2996690"/>
              <a:gd name="connsiteX79" fmla="*/ 130491 w 2198543"/>
              <a:gd name="connsiteY79" fmla="*/ 29499 h 2996690"/>
              <a:gd name="connsiteX80" fmla="*/ 311466 w 2198543"/>
              <a:gd name="connsiteY80" fmla="*/ 10449 h 2996690"/>
              <a:gd name="connsiteX81" fmla="*/ 425766 w 2198543"/>
              <a:gd name="connsiteY81" fmla="*/ 134274 h 2996690"/>
              <a:gd name="connsiteX82" fmla="*/ 625791 w 2198543"/>
              <a:gd name="connsiteY82" fmla="*/ 143799 h 2996690"/>
              <a:gd name="connsiteX83" fmla="*/ 892491 w 2198543"/>
              <a:gd name="connsiteY83" fmla="*/ 267624 h 2996690"/>
              <a:gd name="connsiteX84" fmla="*/ 911541 w 2198543"/>
              <a:gd name="connsiteY84" fmla="*/ 334299 h 2996690"/>
              <a:gd name="connsiteX85" fmla="*/ 1006791 w 2198543"/>
              <a:gd name="connsiteY85" fmla="*/ 381924 h 2996690"/>
              <a:gd name="connsiteX86" fmla="*/ 1092516 w 2198543"/>
              <a:gd name="connsiteY86" fmla="*/ 420024 h 2996690"/>
              <a:gd name="connsiteX87" fmla="*/ 1159191 w 2198543"/>
              <a:gd name="connsiteY87" fmla="*/ 467649 h 2996690"/>
              <a:gd name="connsiteX88" fmla="*/ 1063941 w 2198543"/>
              <a:gd name="connsiteY88" fmla="*/ 648624 h 2996690"/>
              <a:gd name="connsiteX89" fmla="*/ 1063941 w 2198543"/>
              <a:gd name="connsiteY89" fmla="*/ 743874 h 2996690"/>
              <a:gd name="connsiteX90" fmla="*/ 1149666 w 2198543"/>
              <a:gd name="connsiteY90" fmla="*/ 762924 h 2996690"/>
              <a:gd name="connsiteX91" fmla="*/ 1244916 w 2198543"/>
              <a:gd name="connsiteY91" fmla="*/ 867699 h 299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198543" h="2996690">
                <a:moveTo>
                  <a:pt x="1244916" y="867699"/>
                </a:moveTo>
                <a:cubicBezTo>
                  <a:pt x="1271904" y="883574"/>
                  <a:pt x="1292541" y="853412"/>
                  <a:pt x="1311591" y="858174"/>
                </a:cubicBezTo>
                <a:cubicBezTo>
                  <a:pt x="1330641" y="862936"/>
                  <a:pt x="1325879" y="886749"/>
                  <a:pt x="1359216" y="896274"/>
                </a:cubicBezTo>
                <a:cubicBezTo>
                  <a:pt x="1392554" y="905799"/>
                  <a:pt x="1492566" y="901037"/>
                  <a:pt x="1511616" y="915324"/>
                </a:cubicBezTo>
                <a:cubicBezTo>
                  <a:pt x="1530666" y="929612"/>
                  <a:pt x="1471929" y="962949"/>
                  <a:pt x="1473516" y="981999"/>
                </a:cubicBezTo>
                <a:cubicBezTo>
                  <a:pt x="1475103" y="1001049"/>
                  <a:pt x="1516378" y="1012161"/>
                  <a:pt x="1521141" y="1029624"/>
                </a:cubicBezTo>
                <a:cubicBezTo>
                  <a:pt x="1525904" y="1047087"/>
                  <a:pt x="1497329" y="1061374"/>
                  <a:pt x="1502091" y="1086774"/>
                </a:cubicBezTo>
                <a:cubicBezTo>
                  <a:pt x="1506853" y="1112174"/>
                  <a:pt x="1546541" y="1153449"/>
                  <a:pt x="1549716" y="1182024"/>
                </a:cubicBezTo>
                <a:cubicBezTo>
                  <a:pt x="1552891" y="1210599"/>
                  <a:pt x="1521141" y="1231237"/>
                  <a:pt x="1521141" y="1258224"/>
                </a:cubicBezTo>
                <a:cubicBezTo>
                  <a:pt x="1521141" y="1285211"/>
                  <a:pt x="1549716" y="1323312"/>
                  <a:pt x="1549716" y="1343949"/>
                </a:cubicBezTo>
                <a:cubicBezTo>
                  <a:pt x="1549716" y="1364586"/>
                  <a:pt x="1511616" y="1361412"/>
                  <a:pt x="1521141" y="1382049"/>
                </a:cubicBezTo>
                <a:cubicBezTo>
                  <a:pt x="1530666" y="1402686"/>
                  <a:pt x="1592579" y="1439199"/>
                  <a:pt x="1606866" y="1467774"/>
                </a:cubicBezTo>
                <a:cubicBezTo>
                  <a:pt x="1621153" y="1496349"/>
                  <a:pt x="1600516" y="1534449"/>
                  <a:pt x="1606866" y="1553499"/>
                </a:cubicBezTo>
                <a:cubicBezTo>
                  <a:pt x="1613216" y="1572549"/>
                  <a:pt x="1643379" y="1553499"/>
                  <a:pt x="1644966" y="1582074"/>
                </a:cubicBezTo>
                <a:cubicBezTo>
                  <a:pt x="1646554" y="1610649"/>
                  <a:pt x="1608454" y="1697962"/>
                  <a:pt x="1616391" y="1724949"/>
                </a:cubicBezTo>
                <a:cubicBezTo>
                  <a:pt x="1624328" y="1751936"/>
                  <a:pt x="1671954" y="1737649"/>
                  <a:pt x="1692591" y="1743999"/>
                </a:cubicBezTo>
                <a:cubicBezTo>
                  <a:pt x="1713228" y="1750349"/>
                  <a:pt x="1725929" y="1761462"/>
                  <a:pt x="1740216" y="1763049"/>
                </a:cubicBezTo>
                <a:cubicBezTo>
                  <a:pt x="1754503" y="1764636"/>
                  <a:pt x="1778316" y="1740824"/>
                  <a:pt x="1778316" y="1753524"/>
                </a:cubicBezTo>
                <a:cubicBezTo>
                  <a:pt x="1778316" y="1766224"/>
                  <a:pt x="1752916" y="1815437"/>
                  <a:pt x="1740216" y="1839249"/>
                </a:cubicBezTo>
                <a:cubicBezTo>
                  <a:pt x="1727516" y="1863062"/>
                  <a:pt x="1705291" y="1878937"/>
                  <a:pt x="1702116" y="1896399"/>
                </a:cubicBezTo>
                <a:cubicBezTo>
                  <a:pt x="1698941" y="1913862"/>
                  <a:pt x="1716403" y="1929736"/>
                  <a:pt x="1721166" y="1944024"/>
                </a:cubicBezTo>
                <a:cubicBezTo>
                  <a:pt x="1725929" y="1958312"/>
                  <a:pt x="1702116" y="1969424"/>
                  <a:pt x="1730691" y="1982124"/>
                </a:cubicBezTo>
                <a:cubicBezTo>
                  <a:pt x="1759266" y="1994824"/>
                  <a:pt x="1864041" y="1996412"/>
                  <a:pt x="1892616" y="2020224"/>
                </a:cubicBezTo>
                <a:cubicBezTo>
                  <a:pt x="1921191" y="2044036"/>
                  <a:pt x="1857691" y="2063086"/>
                  <a:pt x="1902141" y="2124999"/>
                </a:cubicBezTo>
                <a:cubicBezTo>
                  <a:pt x="1946591" y="2186912"/>
                  <a:pt x="2113279" y="2320262"/>
                  <a:pt x="2159316" y="2391699"/>
                </a:cubicBezTo>
                <a:cubicBezTo>
                  <a:pt x="2205353" y="2463136"/>
                  <a:pt x="2183129" y="2510762"/>
                  <a:pt x="2178366" y="2553624"/>
                </a:cubicBezTo>
                <a:cubicBezTo>
                  <a:pt x="2173604" y="2596487"/>
                  <a:pt x="2127566" y="2585374"/>
                  <a:pt x="2130741" y="2648874"/>
                </a:cubicBezTo>
                <a:cubicBezTo>
                  <a:pt x="2133916" y="2712374"/>
                  <a:pt x="2208528" y="2885412"/>
                  <a:pt x="2197416" y="2934624"/>
                </a:cubicBezTo>
                <a:cubicBezTo>
                  <a:pt x="2186304" y="2983836"/>
                  <a:pt x="2105341" y="2934624"/>
                  <a:pt x="2064066" y="2944149"/>
                </a:cubicBezTo>
                <a:cubicBezTo>
                  <a:pt x="2022791" y="2953674"/>
                  <a:pt x="1986278" y="2985424"/>
                  <a:pt x="1949766" y="2991774"/>
                </a:cubicBezTo>
                <a:cubicBezTo>
                  <a:pt x="1913254" y="2998124"/>
                  <a:pt x="1881503" y="3001299"/>
                  <a:pt x="1844991" y="2982249"/>
                </a:cubicBezTo>
                <a:cubicBezTo>
                  <a:pt x="1808479" y="2963199"/>
                  <a:pt x="1764028" y="2909224"/>
                  <a:pt x="1730691" y="2877474"/>
                </a:cubicBezTo>
                <a:cubicBezTo>
                  <a:pt x="1697354" y="2845724"/>
                  <a:pt x="1679891" y="2813974"/>
                  <a:pt x="1644966" y="2791749"/>
                </a:cubicBezTo>
                <a:cubicBezTo>
                  <a:pt x="1610041" y="2769524"/>
                  <a:pt x="1551303" y="2745711"/>
                  <a:pt x="1521141" y="2744124"/>
                </a:cubicBezTo>
                <a:cubicBezTo>
                  <a:pt x="1490979" y="2742537"/>
                  <a:pt x="1494153" y="2775874"/>
                  <a:pt x="1463991" y="2782224"/>
                </a:cubicBezTo>
                <a:cubicBezTo>
                  <a:pt x="1433829" y="2788574"/>
                  <a:pt x="1367153" y="2772699"/>
                  <a:pt x="1340166" y="2782224"/>
                </a:cubicBezTo>
                <a:cubicBezTo>
                  <a:pt x="1313179" y="2791749"/>
                  <a:pt x="1325879" y="2828262"/>
                  <a:pt x="1302066" y="2839374"/>
                </a:cubicBezTo>
                <a:cubicBezTo>
                  <a:pt x="1278254" y="2850487"/>
                  <a:pt x="1214753" y="2837787"/>
                  <a:pt x="1197291" y="2848899"/>
                </a:cubicBezTo>
                <a:cubicBezTo>
                  <a:pt x="1179829" y="2860011"/>
                  <a:pt x="1214753" y="2890174"/>
                  <a:pt x="1197291" y="2906049"/>
                </a:cubicBezTo>
                <a:cubicBezTo>
                  <a:pt x="1179829" y="2921924"/>
                  <a:pt x="1113153" y="2958436"/>
                  <a:pt x="1092516" y="2944149"/>
                </a:cubicBezTo>
                <a:cubicBezTo>
                  <a:pt x="1071879" y="2929862"/>
                  <a:pt x="1070291" y="2852074"/>
                  <a:pt x="1073466" y="2820324"/>
                </a:cubicBezTo>
                <a:cubicBezTo>
                  <a:pt x="1076641" y="2788574"/>
                  <a:pt x="1122678" y="2779049"/>
                  <a:pt x="1111566" y="2753649"/>
                </a:cubicBezTo>
                <a:cubicBezTo>
                  <a:pt x="1100454" y="2728249"/>
                  <a:pt x="1029016" y="2679036"/>
                  <a:pt x="1006791" y="2667924"/>
                </a:cubicBezTo>
                <a:cubicBezTo>
                  <a:pt x="984566" y="2656812"/>
                  <a:pt x="1009966" y="2685386"/>
                  <a:pt x="978216" y="2686974"/>
                </a:cubicBezTo>
                <a:cubicBezTo>
                  <a:pt x="946466" y="2688562"/>
                  <a:pt x="855978" y="2690149"/>
                  <a:pt x="816291" y="2677449"/>
                </a:cubicBezTo>
                <a:cubicBezTo>
                  <a:pt x="776603" y="2664749"/>
                  <a:pt x="770253" y="2615537"/>
                  <a:pt x="740091" y="2610774"/>
                </a:cubicBezTo>
                <a:cubicBezTo>
                  <a:pt x="709928" y="2606012"/>
                  <a:pt x="668653" y="2655224"/>
                  <a:pt x="635316" y="2648874"/>
                </a:cubicBezTo>
                <a:cubicBezTo>
                  <a:pt x="601978" y="2642524"/>
                  <a:pt x="565466" y="2645699"/>
                  <a:pt x="540066" y="2572674"/>
                </a:cubicBezTo>
                <a:cubicBezTo>
                  <a:pt x="514666" y="2499649"/>
                  <a:pt x="532128" y="2309149"/>
                  <a:pt x="482916" y="2210724"/>
                </a:cubicBezTo>
                <a:cubicBezTo>
                  <a:pt x="433704" y="2112299"/>
                  <a:pt x="292416" y="2026574"/>
                  <a:pt x="244791" y="1982124"/>
                </a:cubicBezTo>
                <a:cubicBezTo>
                  <a:pt x="197166" y="1937674"/>
                  <a:pt x="192403" y="2010699"/>
                  <a:pt x="197166" y="1944024"/>
                </a:cubicBezTo>
                <a:cubicBezTo>
                  <a:pt x="201928" y="1877349"/>
                  <a:pt x="287653" y="1663037"/>
                  <a:pt x="273366" y="1582074"/>
                </a:cubicBezTo>
                <a:cubicBezTo>
                  <a:pt x="259078" y="1501112"/>
                  <a:pt x="144778" y="1496349"/>
                  <a:pt x="111441" y="1458249"/>
                </a:cubicBezTo>
                <a:cubicBezTo>
                  <a:pt x="78104" y="1420149"/>
                  <a:pt x="90803" y="1372524"/>
                  <a:pt x="73341" y="1353474"/>
                </a:cubicBezTo>
                <a:cubicBezTo>
                  <a:pt x="55879" y="1334424"/>
                  <a:pt x="17778" y="1358237"/>
                  <a:pt x="6666" y="1343949"/>
                </a:cubicBezTo>
                <a:cubicBezTo>
                  <a:pt x="-4447" y="1329662"/>
                  <a:pt x="316" y="1293149"/>
                  <a:pt x="6666" y="1267749"/>
                </a:cubicBezTo>
                <a:cubicBezTo>
                  <a:pt x="13016" y="1242349"/>
                  <a:pt x="28891" y="1205837"/>
                  <a:pt x="44766" y="1191549"/>
                </a:cubicBezTo>
                <a:cubicBezTo>
                  <a:pt x="60641" y="1177262"/>
                  <a:pt x="101916" y="1189961"/>
                  <a:pt x="101916" y="1182024"/>
                </a:cubicBezTo>
                <a:cubicBezTo>
                  <a:pt x="101916" y="1174087"/>
                  <a:pt x="43179" y="1158211"/>
                  <a:pt x="44766" y="1143924"/>
                </a:cubicBezTo>
                <a:cubicBezTo>
                  <a:pt x="46353" y="1129637"/>
                  <a:pt x="86041" y="1102649"/>
                  <a:pt x="111441" y="1096299"/>
                </a:cubicBezTo>
                <a:cubicBezTo>
                  <a:pt x="136841" y="1089949"/>
                  <a:pt x="181291" y="1116937"/>
                  <a:pt x="197166" y="1105824"/>
                </a:cubicBezTo>
                <a:cubicBezTo>
                  <a:pt x="213041" y="1094712"/>
                  <a:pt x="217803" y="1051849"/>
                  <a:pt x="206691" y="1029624"/>
                </a:cubicBezTo>
                <a:cubicBezTo>
                  <a:pt x="195579" y="1007399"/>
                  <a:pt x="140016" y="991524"/>
                  <a:pt x="130491" y="972474"/>
                </a:cubicBezTo>
                <a:cubicBezTo>
                  <a:pt x="120966" y="953424"/>
                  <a:pt x="135253" y="910561"/>
                  <a:pt x="149541" y="915324"/>
                </a:cubicBezTo>
                <a:cubicBezTo>
                  <a:pt x="163829" y="920087"/>
                  <a:pt x="184466" y="975649"/>
                  <a:pt x="216216" y="1001049"/>
                </a:cubicBezTo>
                <a:cubicBezTo>
                  <a:pt x="247966" y="1026449"/>
                  <a:pt x="316228" y="1078837"/>
                  <a:pt x="340041" y="1067724"/>
                </a:cubicBezTo>
                <a:cubicBezTo>
                  <a:pt x="363853" y="1056612"/>
                  <a:pt x="374966" y="981999"/>
                  <a:pt x="359091" y="934374"/>
                </a:cubicBezTo>
                <a:cubicBezTo>
                  <a:pt x="343216" y="886749"/>
                  <a:pt x="270191" y="807374"/>
                  <a:pt x="244791" y="781974"/>
                </a:cubicBezTo>
                <a:cubicBezTo>
                  <a:pt x="219391" y="756574"/>
                  <a:pt x="217803" y="783561"/>
                  <a:pt x="206691" y="781974"/>
                </a:cubicBezTo>
                <a:cubicBezTo>
                  <a:pt x="195579" y="780387"/>
                  <a:pt x="195578" y="774036"/>
                  <a:pt x="178116" y="772449"/>
                </a:cubicBezTo>
                <a:cubicBezTo>
                  <a:pt x="160654" y="770862"/>
                  <a:pt x="124141" y="786737"/>
                  <a:pt x="101916" y="772449"/>
                </a:cubicBezTo>
                <a:cubicBezTo>
                  <a:pt x="79691" y="758161"/>
                  <a:pt x="54291" y="707361"/>
                  <a:pt x="44766" y="686724"/>
                </a:cubicBezTo>
                <a:cubicBezTo>
                  <a:pt x="35241" y="666087"/>
                  <a:pt x="35241" y="658149"/>
                  <a:pt x="44766" y="648624"/>
                </a:cubicBezTo>
                <a:cubicBezTo>
                  <a:pt x="54291" y="639099"/>
                  <a:pt x="92391" y="645449"/>
                  <a:pt x="101916" y="629574"/>
                </a:cubicBezTo>
                <a:cubicBezTo>
                  <a:pt x="111441" y="613699"/>
                  <a:pt x="93979" y="572424"/>
                  <a:pt x="101916" y="553374"/>
                </a:cubicBezTo>
                <a:cubicBezTo>
                  <a:pt x="109853" y="534324"/>
                  <a:pt x="133666" y="524799"/>
                  <a:pt x="149541" y="515274"/>
                </a:cubicBezTo>
                <a:cubicBezTo>
                  <a:pt x="165416" y="505749"/>
                  <a:pt x="201928" y="532736"/>
                  <a:pt x="197166" y="496224"/>
                </a:cubicBezTo>
                <a:cubicBezTo>
                  <a:pt x="192403" y="459711"/>
                  <a:pt x="133666" y="343824"/>
                  <a:pt x="120966" y="296199"/>
                </a:cubicBezTo>
                <a:cubicBezTo>
                  <a:pt x="108266" y="248574"/>
                  <a:pt x="119378" y="254924"/>
                  <a:pt x="120966" y="210474"/>
                </a:cubicBezTo>
                <a:cubicBezTo>
                  <a:pt x="122553" y="166024"/>
                  <a:pt x="98741" y="62836"/>
                  <a:pt x="130491" y="29499"/>
                </a:cubicBezTo>
                <a:cubicBezTo>
                  <a:pt x="162241" y="-3838"/>
                  <a:pt x="262254" y="-7013"/>
                  <a:pt x="311466" y="10449"/>
                </a:cubicBezTo>
                <a:cubicBezTo>
                  <a:pt x="360678" y="27911"/>
                  <a:pt x="373379" y="112049"/>
                  <a:pt x="425766" y="134274"/>
                </a:cubicBezTo>
                <a:cubicBezTo>
                  <a:pt x="478153" y="156499"/>
                  <a:pt x="548004" y="121574"/>
                  <a:pt x="625791" y="143799"/>
                </a:cubicBezTo>
                <a:cubicBezTo>
                  <a:pt x="703578" y="166024"/>
                  <a:pt x="844866" y="235874"/>
                  <a:pt x="892491" y="267624"/>
                </a:cubicBezTo>
                <a:cubicBezTo>
                  <a:pt x="940116" y="299374"/>
                  <a:pt x="892491" y="315249"/>
                  <a:pt x="911541" y="334299"/>
                </a:cubicBezTo>
                <a:cubicBezTo>
                  <a:pt x="930591" y="353349"/>
                  <a:pt x="976629" y="367637"/>
                  <a:pt x="1006791" y="381924"/>
                </a:cubicBezTo>
                <a:cubicBezTo>
                  <a:pt x="1036953" y="396211"/>
                  <a:pt x="1067116" y="405737"/>
                  <a:pt x="1092516" y="420024"/>
                </a:cubicBezTo>
                <a:cubicBezTo>
                  <a:pt x="1117916" y="434311"/>
                  <a:pt x="1163953" y="429549"/>
                  <a:pt x="1159191" y="467649"/>
                </a:cubicBezTo>
                <a:cubicBezTo>
                  <a:pt x="1154428" y="505749"/>
                  <a:pt x="1079816" y="602586"/>
                  <a:pt x="1063941" y="648624"/>
                </a:cubicBezTo>
                <a:cubicBezTo>
                  <a:pt x="1048066" y="694661"/>
                  <a:pt x="1049653" y="724824"/>
                  <a:pt x="1063941" y="743874"/>
                </a:cubicBezTo>
                <a:cubicBezTo>
                  <a:pt x="1078228" y="762924"/>
                  <a:pt x="1121091" y="739112"/>
                  <a:pt x="1149666" y="762924"/>
                </a:cubicBezTo>
                <a:cubicBezTo>
                  <a:pt x="1178241" y="786736"/>
                  <a:pt x="1217928" y="851824"/>
                  <a:pt x="1244916" y="867699"/>
                </a:cubicBezTo>
                <a:close/>
              </a:path>
            </a:pathLst>
          </a:custGeom>
          <a:solidFill>
            <a:srgbClr val="00B050">
              <a:alpha val="0"/>
            </a:srgbClr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Овал 61"/>
          <p:cNvSpPr/>
          <p:nvPr/>
        </p:nvSpPr>
        <p:spPr>
          <a:xfrm>
            <a:off x="3507495" y="4356645"/>
            <a:ext cx="171506" cy="164889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3916907" y="4110754"/>
            <a:ext cx="171506" cy="164889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700406" y="4738615"/>
            <a:ext cx="149898" cy="165251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3656004" y="5012748"/>
            <a:ext cx="149898" cy="165251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3769595" y="5195241"/>
            <a:ext cx="171506" cy="164889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3990386" y="5593092"/>
            <a:ext cx="149898" cy="165251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3958549" y="5390434"/>
            <a:ext cx="149898" cy="165251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4054531" y="5731998"/>
            <a:ext cx="171506" cy="164889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3573652" y="4573364"/>
            <a:ext cx="149898" cy="165251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62877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87484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20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sz="1600" b="1" dirty="0" smtClean="0">
                <a:solidFill>
                  <a:schemeClr val="bg2"/>
                </a:solidFill>
                <a:latin typeface="Century Gothic" pitchFamily="34" charset="0"/>
              </a:rPr>
              <a:t>Возможности федеральной поддержки резидентов ОЭЗ «</a:t>
            </a:r>
            <a:r>
              <a:rPr lang="ru-RU" sz="1600" b="1" dirty="0" err="1" smtClean="0">
                <a:solidFill>
                  <a:schemeClr val="bg2"/>
                </a:solidFill>
                <a:latin typeface="Century Gothic" pitchFamily="34" charset="0"/>
              </a:rPr>
              <a:t>Моглино</a:t>
            </a:r>
            <a:r>
              <a:rPr lang="ru-RU" sz="1600" b="1" dirty="0" smtClean="0">
                <a:solidFill>
                  <a:schemeClr val="bg2"/>
                </a:solidFill>
                <a:latin typeface="Century Gothic" pitchFamily="34" charset="0"/>
              </a:rPr>
              <a:t>»</a:t>
            </a:r>
            <a:endParaRPr lang="ru-RU" sz="1600" b="1" dirty="0" smtClean="0">
              <a:solidFill>
                <a:schemeClr val="bg2"/>
              </a:solidFill>
              <a:latin typeface="Century Gothic" pitchFamily="34" charset="0"/>
              <a:cs typeface="Helvetic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75856" y="742008"/>
            <a:ext cx="2448272" cy="576064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поддержки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>
            <a:stCxn id="2" idx="2"/>
          </p:cNvCxnSpPr>
          <p:nvPr/>
        </p:nvCxnSpPr>
        <p:spPr>
          <a:xfrm>
            <a:off x="4499992" y="1318072"/>
            <a:ext cx="0" cy="45474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499992" y="1772816"/>
            <a:ext cx="208823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2411760" y="1772816"/>
            <a:ext cx="208823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414340" y="1794632"/>
            <a:ext cx="0" cy="50405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588224" y="1791060"/>
            <a:ext cx="0" cy="50405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135590" y="2314960"/>
            <a:ext cx="2736304" cy="648072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меры государственной поддержки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20072" y="2298688"/>
            <a:ext cx="2736304" cy="648072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«Отраслевая» государственная поддержка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626220" y="3501008"/>
            <a:ext cx="41207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8" idx="1"/>
          </p:cNvCxnSpPr>
          <p:nvPr/>
        </p:nvCxnSpPr>
        <p:spPr>
          <a:xfrm flipH="1">
            <a:off x="626220" y="2638996"/>
            <a:ext cx="50937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26220" y="5517232"/>
            <a:ext cx="41207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92040" y="4293096"/>
            <a:ext cx="41207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26220" y="2622724"/>
            <a:ext cx="0" cy="289450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1135590" y="3212976"/>
            <a:ext cx="2696728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гарантии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35590" y="4133974"/>
            <a:ext cx="2696728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малого и среднего предпринимательства</a:t>
            </a:r>
            <a:endParaRPr 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135590" y="5193196"/>
            <a:ext cx="2696728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внешнеэкономической деятельности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4727842" y="2677344"/>
            <a:ext cx="50937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731045" y="5555580"/>
            <a:ext cx="41207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750741" y="3861048"/>
            <a:ext cx="41207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727842" y="2661072"/>
            <a:ext cx="0" cy="289450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5259648" y="3082806"/>
            <a:ext cx="2696728" cy="476756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предприятий логистики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259648" y="3669598"/>
            <a:ext cx="2696728" cy="476756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предприятий производителей железнодорожного оборудования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254724" y="4232084"/>
            <a:ext cx="2696728" cy="476756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предприятий производителей коммунального оборудования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5259648" y="4794498"/>
            <a:ext cx="2696728" cy="476756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предприятий производителей сельскохозяйственного оборудования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281476" y="5364512"/>
            <a:ext cx="2696728" cy="476756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предприятий производителей электротехники и бытового оборудования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4754519" y="4458010"/>
            <a:ext cx="41207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4754519" y="5032876"/>
            <a:ext cx="41207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4754519" y="3366264"/>
            <a:ext cx="41207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66082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21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 err="1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Тренинговый</a:t>
            </a:r>
            <a:r>
              <a:rPr lang="ru-RU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ru-RU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кадровый центр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62" y="635887"/>
            <a:ext cx="1490475" cy="17190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37" y="647698"/>
            <a:ext cx="1490475" cy="1714503"/>
          </a:xfrm>
          <a:prstGeom prst="rect">
            <a:avLst/>
          </a:prstGeom>
        </p:spPr>
      </p:pic>
      <p:pic>
        <p:nvPicPr>
          <p:cNvPr id="15" name="Рисунок 14" descr="student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4766" y="630245"/>
            <a:ext cx="1517779" cy="1749407"/>
          </a:xfrm>
          <a:prstGeom prst="rect">
            <a:avLst/>
          </a:prstGeom>
        </p:spPr>
      </p:pic>
      <p:pic>
        <p:nvPicPr>
          <p:cNvPr id="17" name="Рисунок 16" descr="people.pn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983" y="647698"/>
            <a:ext cx="1517779" cy="17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2104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/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0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2</a:t>
            </a:r>
            <a:r>
              <a:rPr lang="ru-RU" sz="26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2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Социальная инфраструктура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-19602" y="3645024"/>
            <a:ext cx="5896821" cy="2794676"/>
            <a:chOff x="-19602" y="3645024"/>
            <a:chExt cx="5896821" cy="279467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48064" y="3645024"/>
              <a:ext cx="52935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Средняя стоимость жилья на первичном рынке,</a:t>
              </a:r>
            </a:p>
            <a:p>
              <a:pPr algn="ctr" defTabSz="457200"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руб.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1 м</a:t>
              </a:r>
              <a:r>
                <a:rPr lang="ru-RU" sz="1600" b="1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aphicFrame>
          <p:nvGraphicFramePr>
            <p:cNvPr id="8" name="Диаграмма 7"/>
            <p:cNvGraphicFramePr/>
            <p:nvPr>
              <p:extLst>
                <p:ext uri="{D42A27DB-BD31-4B8C-83A1-F6EECF244321}">
                  <p14:modId xmlns:p14="http://schemas.microsoft.com/office/powerpoint/2010/main" val="3228173094"/>
                </p:ext>
              </p:extLst>
            </p:nvPr>
          </p:nvGraphicFramePr>
          <p:xfrm>
            <a:off x="-19602" y="3805026"/>
            <a:ext cx="5896821" cy="26346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29" name="Группа 28"/>
          <p:cNvGrpSpPr/>
          <p:nvPr/>
        </p:nvGrpSpPr>
        <p:grpSpPr>
          <a:xfrm>
            <a:off x="5485828" y="568103"/>
            <a:ext cx="3910708" cy="6104498"/>
            <a:chOff x="5485828" y="568103"/>
            <a:chExt cx="3910708" cy="610449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829" y="1145820"/>
              <a:ext cx="3500933" cy="3686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5485829" y="4787458"/>
              <a:ext cx="3910707" cy="1885143"/>
              <a:chOff x="5629946" y="1397743"/>
              <a:chExt cx="2668630" cy="1885143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5637539" y="1671572"/>
                <a:ext cx="333901" cy="237748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5634309" y="1963220"/>
                <a:ext cx="337131" cy="257171"/>
              </a:xfrm>
              <a:prstGeom prst="rect">
                <a:avLst/>
              </a:prstGeom>
              <a:solidFill>
                <a:srgbClr val="0EF22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634309" y="2300517"/>
                <a:ext cx="337131" cy="250136"/>
              </a:xfrm>
              <a:prstGeom prst="rect">
                <a:avLst/>
              </a:prstGeom>
              <a:solidFill>
                <a:srgbClr val="EC149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5629946" y="2606343"/>
                <a:ext cx="341494" cy="261045"/>
              </a:xfrm>
              <a:prstGeom prst="rect">
                <a:avLst/>
              </a:prstGeom>
              <a:solidFill>
                <a:srgbClr val="DBEF9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5634309" y="1412776"/>
                <a:ext cx="337131" cy="185022"/>
              </a:xfrm>
              <a:prstGeom prst="rect">
                <a:avLst/>
              </a:prstGeom>
              <a:solidFill>
                <a:srgbClr val="E86A1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066328" y="1397743"/>
                <a:ext cx="22322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/>
                  <a:t>Территория многоэтажной жилой застройки</a:t>
                </a:r>
                <a:endParaRPr lang="en-US" sz="1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066328" y="1663099"/>
                <a:ext cx="22322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/>
                  <a:t>Территория усадебной застройки</a:t>
                </a:r>
                <a:endParaRPr lang="en-US" sz="1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66328" y="1918467"/>
                <a:ext cx="1908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/>
                  <a:t>Территория озеленения общего пользования, парковая зона</a:t>
                </a:r>
                <a:endParaRPr lang="en-US" sz="10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066328" y="2220392"/>
                <a:ext cx="223224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/>
                  <a:t>Территория физкультурно-спортивных, культурно-развлекательных, культурно-бытовых учреждений</a:t>
                </a:r>
                <a:endParaRPr lang="en-US" sz="1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053050" y="2550653"/>
                <a:ext cx="223224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/>
                  <a:t>Территория детских дошкольных учреждений, общеобразовательных школ</a:t>
                </a:r>
                <a:endParaRPr lang="en-US" sz="1000" dirty="0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5629947" y="2928278"/>
                <a:ext cx="341492" cy="23931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046656" y="2867388"/>
                <a:ext cx="223224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/>
                  <a:t>Территория автостоянок, гаражей, коммунально-бытовых объектов</a:t>
                </a:r>
                <a:endParaRPr lang="en-US" sz="1000" dirty="0"/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5485828" y="568103"/>
              <a:ext cx="36581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Комплексная застройка микрорайона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«Борисовичи»</a:t>
              </a:r>
            </a:p>
          </p:txBody>
        </p:sp>
      </p:grpSp>
      <p:sp>
        <p:nvSpPr>
          <p:cNvPr id="27" name="Текст 10"/>
          <p:cNvSpPr txBox="1">
            <a:spLocks/>
          </p:cNvSpPr>
          <p:nvPr/>
        </p:nvSpPr>
        <p:spPr>
          <a:xfrm>
            <a:off x="883228" y="586546"/>
            <a:ext cx="4412090" cy="26065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Борисовичи решит проблему жилья работников ОЭЗ ППТ «Моглино»:</a:t>
            </a:r>
          </a:p>
          <a:p>
            <a:pPr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малоэтажного жилья на площади 30 Га (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 арендного жилья) силами управляющей компании</a:t>
            </a:r>
          </a:p>
          <a:p>
            <a:pPr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объектов социальной инфраструктуры, гостиничного комплекса</a:t>
            </a:r>
          </a:p>
          <a:p>
            <a:pPr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Резидентам предоставляются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подготовленные участки под строительство жилья для своего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78105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444" y="1966790"/>
            <a:ext cx="1490475" cy="17190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99" y="1966789"/>
            <a:ext cx="1490475" cy="17190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62" y="1956398"/>
            <a:ext cx="1490475" cy="1719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98" y="647144"/>
            <a:ext cx="1490475" cy="1719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62" y="636753"/>
            <a:ext cx="1490475" cy="1719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5" y="647144"/>
            <a:ext cx="1490475" cy="17190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5247" y="3831355"/>
            <a:ext cx="799288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Состав Заявки*: </a:t>
            </a:r>
          </a:p>
          <a:p>
            <a:pPr marL="285750" indent="-285750"/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	- бизнес-план;</a:t>
            </a:r>
          </a:p>
          <a:p>
            <a:pPr marL="285750" indent="-285750"/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	- копии учредительных документов;</a:t>
            </a:r>
          </a:p>
          <a:p>
            <a:pPr marL="285750" indent="-285750"/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	- копия свидетельства о государственной регистрации юридического лица;</a:t>
            </a:r>
          </a:p>
          <a:p>
            <a:pPr marL="285750" indent="-285750"/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	- копия свидетельства о постановке на учет в налоговом органе.</a:t>
            </a:r>
          </a:p>
          <a:p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	* Сопровождение инвесторов на всех этапах УК «Моглино»</a:t>
            </a:r>
            <a:endParaRPr lang="ru-RU" sz="15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523999" y="5407256"/>
            <a:ext cx="7478936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Требование к сумме инвестиций:</a:t>
            </a:r>
          </a:p>
          <a:p>
            <a:pPr algn="just"/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Капитальные вложения должны быть не 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менее 120 млн. руб. </a:t>
            </a:r>
            <a:endParaRPr lang="ru-RU" sz="1500" b="1" dirty="0" smtClean="0">
              <a:solidFill>
                <a:prstClr val="black">
                  <a:lumMod val="75000"/>
                  <a:lumOff val="25000"/>
                </a:prstClr>
              </a:solidFill>
              <a:latin typeface="Century Gothic" pitchFamily="34" charset="0"/>
              <a:cs typeface="Arial" pitchFamily="34" charset="0"/>
            </a:endParaRPr>
          </a:p>
          <a:p>
            <a:pPr algn="just"/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(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за исключением нематериальных активов), из них не менее 40 млн. руб. – в течение 3 лет со дня заключения Трехстороннего соглашения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/>
                <a:cs typeface="Arial" pitchFamily="34" charset="0"/>
              </a:rPr>
              <a:t>.</a:t>
            </a:r>
            <a:endParaRPr lang="ru-RU" sz="15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8974" y="695943"/>
            <a:ext cx="13500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prstClr val="white"/>
                </a:solidFill>
                <a:latin typeface="Century Gothic" pitchFamily="34" charset="0"/>
              </a:rPr>
              <a:t>1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Century Gothic" pitchFamily="34" charset="0"/>
              </a:rPr>
              <a:t>Регистрация</a:t>
            </a:r>
            <a:endParaRPr lang="ru-RU" sz="14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38120" y="520255"/>
            <a:ext cx="145264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prstClr val="white"/>
                </a:solidFill>
                <a:latin typeface="Century Gothic" pitchFamily="34" charset="0"/>
              </a:rPr>
              <a:t>2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Century Gothic" pitchFamily="34" charset="0"/>
              </a:rPr>
              <a:t>Защита 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Century Gothic" pitchFamily="34" charset="0"/>
              </a:rPr>
              <a:t>бизнес-плана</a:t>
            </a:r>
            <a:endParaRPr lang="ru-RU" sz="14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52324" y="556385"/>
            <a:ext cx="129394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prstClr val="white"/>
                </a:solidFill>
                <a:latin typeface="Century Gothic" pitchFamily="34" charset="0"/>
              </a:rPr>
              <a:t>3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Century Gothic" pitchFamily="34" charset="0"/>
              </a:rPr>
              <a:t>Заключение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Century Gothic" pitchFamily="34" charset="0"/>
              </a:rPr>
              <a:t>соглашения</a:t>
            </a:r>
            <a:endParaRPr lang="ru-RU" sz="14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88821" y="2246353"/>
            <a:ext cx="1785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prstClr val="white"/>
                </a:solidFill>
              </a:rPr>
              <a:t>Зарегистрировать юридическое лицо или перерегистрировать действующее в </a:t>
            </a:r>
          </a:p>
          <a:p>
            <a:pPr algn="ctr"/>
            <a:r>
              <a:rPr lang="ru-RU" sz="1100" dirty="0" smtClean="0">
                <a:solidFill>
                  <a:prstClr val="white"/>
                </a:solidFill>
              </a:rPr>
              <a:t>Псковский район Псковской области</a:t>
            </a:r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9606" y="2267131"/>
            <a:ext cx="15093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Защитить </a:t>
            </a:r>
          </a:p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бизнес-план на Наблюдательном и Экспертном советах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21086" y="2150325"/>
            <a:ext cx="17145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prstClr val="white"/>
                </a:solidFill>
              </a:rPr>
              <a:t>Заключить </a:t>
            </a:r>
          </a:p>
          <a:p>
            <a:pPr algn="ctr"/>
            <a:r>
              <a:rPr lang="ru-RU" sz="1100" dirty="0" smtClean="0">
                <a:solidFill>
                  <a:prstClr val="white"/>
                </a:solidFill>
              </a:rPr>
              <a:t>3-х стороннее соглашение с Министерством экономического развития и ОАО «ОЭЗ ППТ «Моглино»</a:t>
            </a:r>
            <a:endParaRPr lang="ru-RU" sz="1100" dirty="0">
              <a:solidFill>
                <a:prstClr val="white"/>
              </a:solidFill>
            </a:endParaRPr>
          </a:p>
        </p:txBody>
      </p:sp>
      <p:pic>
        <p:nvPicPr>
          <p:cNvPr id="36" name="Рисунок 35" descr="general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1125" y="1948200"/>
            <a:ext cx="1517779" cy="1749407"/>
          </a:xfrm>
          <a:prstGeom prst="rect">
            <a:avLst/>
          </a:prstGeom>
        </p:spPr>
      </p:pic>
      <p:pic>
        <p:nvPicPr>
          <p:cNvPr id="38" name="Рисунок 37" descr="general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03871" y="1958982"/>
            <a:ext cx="1517779" cy="1749407"/>
          </a:xfrm>
          <a:prstGeom prst="rect">
            <a:avLst/>
          </a:prstGeom>
        </p:spPr>
      </p:pic>
      <p:sp>
        <p:nvSpPr>
          <p:cNvPr id="39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61836" y="67859"/>
            <a:ext cx="73231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2</a:t>
            </a:r>
            <a:r>
              <a:rPr lang="ru-RU" sz="26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3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Порядок получения статуса резидента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58" y="645867"/>
            <a:ext cx="1511683" cy="1737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24" y="651449"/>
            <a:ext cx="1511683" cy="173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912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5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6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50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00"/>
                            </p:stCondLst>
                            <p:childTnLst>
                              <p:par>
                                <p:cTn id="6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850"/>
                            </p:stCondLst>
                            <p:childTnLst>
                              <p:par>
                                <p:cTn id="7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25" grpId="0"/>
      <p:bldP spid="27" grpId="0"/>
      <p:bldP spid="29" grpId="0"/>
      <p:bldP spid="30" grpId="0"/>
      <p:bldP spid="31" grpId="0"/>
      <p:bldP spid="32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err="1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Моглино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| 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Особая экономическая зона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4" y="4596036"/>
            <a:ext cx="1490475" cy="1719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79" y="4596036"/>
            <a:ext cx="1490475" cy="1719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68" y="4586511"/>
            <a:ext cx="1495047" cy="1719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54" y="4598322"/>
            <a:ext cx="1490475" cy="1714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29" y="4586511"/>
            <a:ext cx="1490475" cy="1719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37" y="645412"/>
            <a:ext cx="1490475" cy="1719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0" y="633537"/>
            <a:ext cx="1511683" cy="173721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79" y="641337"/>
            <a:ext cx="1511683" cy="173721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82" y="639628"/>
            <a:ext cx="1511683" cy="17372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12" y="647698"/>
            <a:ext cx="1490475" cy="171450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" y="4598742"/>
            <a:ext cx="1511683" cy="1737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022" y="2852936"/>
            <a:ext cx="799306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Спасибо</a:t>
            </a:r>
            <a:r>
              <a:rPr lang="ru-RU" sz="44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 за внимание!</a:t>
            </a:r>
            <a:endParaRPr lang="ru-RU" sz="4400" u="sng" dirty="0" smtClean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018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Таблица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178693"/>
              </p:ext>
            </p:extLst>
          </p:nvPr>
        </p:nvGraphicFramePr>
        <p:xfrm>
          <a:off x="362466" y="4046116"/>
          <a:ext cx="3469852" cy="243421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885676"/>
                <a:gridCol w="1584176"/>
              </a:tblGrid>
              <a:tr h="27383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Отрасль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Кол-во предприятий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567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АПК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58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67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ТЛК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89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67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Строительство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67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Легкая промышленность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28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67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ЛПК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83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59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Туризм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52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81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Электротехника ,</a:t>
                      </a:r>
                    </a:p>
                    <a:p>
                      <a:pPr algn="l"/>
                      <a:r>
                        <a:rPr lang="ru-RU" sz="1200" dirty="0" smtClean="0"/>
                        <a:t>производство машин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Псковская область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1836" y="0"/>
            <a:ext cx="87026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03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.</a:t>
            </a:r>
            <a:r>
              <a:rPr lang="ru-RU" sz="26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 </a:t>
            </a:r>
            <a:r>
              <a:rPr lang="ru-RU" b="1" spc="-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Высокий </a:t>
            </a:r>
            <a:r>
              <a:rPr lang="ru-RU" b="1" spc="-1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экономический и промышленный потенциал</a:t>
            </a:r>
            <a:endParaRPr lang="ru-RU" b="1" spc="-1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-103241" y="554945"/>
            <a:ext cx="5046989" cy="2949354"/>
            <a:chOff x="-103241" y="554945"/>
            <a:chExt cx="5046989" cy="2949354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-103241" y="869952"/>
              <a:ext cx="5046989" cy="2634347"/>
              <a:chOff x="-85853" y="575311"/>
              <a:chExt cx="5046989" cy="2647537"/>
            </a:xfrm>
          </p:grpSpPr>
          <p:graphicFrame>
            <p:nvGraphicFramePr>
              <p:cNvPr id="2" name="Диаграмма 1"/>
              <p:cNvGraphicFramePr/>
              <p:nvPr>
                <p:extLst>
                  <p:ext uri="{D42A27DB-BD31-4B8C-83A1-F6EECF244321}">
                    <p14:modId xmlns:p14="http://schemas.microsoft.com/office/powerpoint/2010/main" val="2932886595"/>
                  </p:ext>
                </p:extLst>
              </p:nvPr>
            </p:nvGraphicFramePr>
            <p:xfrm>
              <a:off x="312012" y="755888"/>
              <a:ext cx="3909749" cy="246696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" name="TextBox 2"/>
              <p:cNvSpPr txBox="1"/>
              <p:nvPr/>
            </p:nvSpPr>
            <p:spPr>
              <a:xfrm>
                <a:off x="3069326" y="800220"/>
                <a:ext cx="1891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Прочее 29,8%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129337" y="575311"/>
                <a:ext cx="25314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Сельское хоз-во 6,8%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85853" y="814935"/>
                <a:ext cx="19922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Гос.управление</a:t>
                </a:r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9,7%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-19602" y="1628800"/>
                <a:ext cx="13782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Транспорт </a:t>
                </a:r>
              </a:p>
              <a:p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связь 14,4%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83432" y="2746941"/>
                <a:ext cx="18918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Торговля 18,8%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037924" y="2747993"/>
                <a:ext cx="15648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Обрабатывающие </a:t>
                </a:r>
              </a:p>
              <a:p>
                <a:pPr algn="ctr"/>
                <a:r>
                  <a:rPr lang="ru-RU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произ-ва</a:t>
                </a:r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20,5%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" name="Прямая соединительная линия 5"/>
              <p:cNvCxnSpPr/>
              <p:nvPr/>
            </p:nvCxnSpPr>
            <p:spPr>
              <a:xfrm flipH="1" flipV="1">
                <a:off x="1180923" y="1130636"/>
                <a:ext cx="241439" cy="181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 flipV="1">
                <a:off x="3066091" y="1050745"/>
                <a:ext cx="209765" cy="1597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>
                <a:off x="910252" y="1857952"/>
                <a:ext cx="2706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flipH="1">
                <a:off x="1129337" y="2621858"/>
                <a:ext cx="241442" cy="18207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206141" y="2590821"/>
                <a:ext cx="207895" cy="23321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1354695" y="554945"/>
              <a:ext cx="206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Структура ВРП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862316" y="554945"/>
            <a:ext cx="5046237" cy="3040420"/>
            <a:chOff x="3862316" y="554945"/>
            <a:chExt cx="5046237" cy="3040420"/>
          </a:xfrm>
        </p:grpSpPr>
        <p:grpSp>
          <p:nvGrpSpPr>
            <p:cNvPr id="107" name="Группа 106"/>
            <p:cNvGrpSpPr/>
            <p:nvPr/>
          </p:nvGrpSpPr>
          <p:grpSpPr>
            <a:xfrm>
              <a:off x="3862316" y="817100"/>
              <a:ext cx="5046237" cy="2778265"/>
              <a:chOff x="4097763" y="505487"/>
              <a:chExt cx="5046237" cy="2778265"/>
            </a:xfrm>
          </p:grpSpPr>
          <p:graphicFrame>
            <p:nvGraphicFramePr>
              <p:cNvPr id="50" name="Диаграмма 49"/>
              <p:cNvGraphicFramePr/>
              <p:nvPr>
                <p:extLst>
                  <p:ext uri="{D42A27DB-BD31-4B8C-83A1-F6EECF244321}">
                    <p14:modId xmlns:p14="http://schemas.microsoft.com/office/powerpoint/2010/main" val="3094753422"/>
                  </p:ext>
                </p:extLst>
              </p:nvPr>
            </p:nvGraphicFramePr>
            <p:xfrm>
              <a:off x="4748621" y="800220"/>
              <a:ext cx="4200128" cy="245475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51" name="TextBox 50"/>
              <p:cNvSpPr txBox="1"/>
              <p:nvPr/>
            </p:nvSpPr>
            <p:spPr>
              <a:xfrm>
                <a:off x="6387401" y="505487"/>
                <a:ext cx="18918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Текстильное и швейное производство 1,98%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788024" y="641989"/>
                <a:ext cx="1891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Металлургия 4,97%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330343" y="1063439"/>
                <a:ext cx="18918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Производство машин и оборудования 5,2%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097763" y="1714313"/>
                <a:ext cx="189181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Производство электрооборудования, электронного и оптического оборудования 28,29%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252190" y="2822087"/>
                <a:ext cx="18918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Производство пищевых продуктов 28,81%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7" name="Прямая соединительная линия 56"/>
              <p:cNvCxnSpPr/>
              <p:nvPr/>
            </p:nvCxnSpPr>
            <p:spPr>
              <a:xfrm flipH="1" flipV="1">
                <a:off x="6195279" y="814935"/>
                <a:ext cx="320938" cy="1790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 flipH="1">
                <a:off x="5913641" y="1130638"/>
                <a:ext cx="28163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7596336" y="2803929"/>
                <a:ext cx="149849" cy="1748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 flipV="1">
                <a:off x="7896035" y="1772816"/>
                <a:ext cx="155684" cy="868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 flipH="1">
                <a:off x="5555985" y="2644846"/>
                <a:ext cx="433588" cy="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4627917" y="554945"/>
              <a:ext cx="3795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Структура промышленного комплекса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5" name="Прямоугольник 104"/>
          <p:cNvSpPr/>
          <p:nvPr/>
        </p:nvSpPr>
        <p:spPr>
          <a:xfrm>
            <a:off x="3201" y="3491175"/>
            <a:ext cx="4572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0"/>
              </a:spcBef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предприятий в приоритетных для развития отраслях экономики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4071577" y="3614285"/>
            <a:ext cx="4987593" cy="2824955"/>
            <a:chOff x="4071577" y="3614285"/>
            <a:chExt cx="4987593" cy="2824955"/>
          </a:xfrm>
        </p:grpSpPr>
        <p:sp>
          <p:nvSpPr>
            <p:cNvPr id="111" name="Прямоугольник 110"/>
            <p:cNvSpPr/>
            <p:nvPr/>
          </p:nvSpPr>
          <p:spPr>
            <a:xfrm>
              <a:off x="4071577" y="4130916"/>
              <a:ext cx="394380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Производство </a:t>
              </a: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электротехнического 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оборудования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Производство кабельно-проводниковой продукции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Производство электросварочного оборудования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Производство электрооборудования для автомобильной 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промышленности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Производство грузоподъемной техники</a:t>
              </a: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4487138" y="3614285"/>
              <a:ext cx="45720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>
                <a:spcBef>
                  <a:spcPts val="0"/>
                </a:spcBef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Развитые направления производства области:</a:t>
              </a:r>
            </a:p>
          </p:txBody>
        </p:sp>
        <p:pic>
          <p:nvPicPr>
            <p:cNvPr id="116" name="Рисунок 115" descr="logo_sit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6874" y="4211401"/>
              <a:ext cx="779323" cy="5821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7" name="Рисунок 116" descr="12669474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6874" y="4833577"/>
              <a:ext cx="777170" cy="565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 descr="picture.jpg"/>
            <p:cNvPicPr>
              <a:picLocks noChangeAspect="1"/>
            </p:cNvPicPr>
            <p:nvPr/>
          </p:nvPicPr>
          <p:blipFill>
            <a:blip r:embed="rId7" cstate="print"/>
            <a:srcRect l="73712" t="23841" r="2576" b="42152"/>
            <a:stretch>
              <a:fillRect/>
            </a:stretch>
          </p:blipFill>
          <p:spPr>
            <a:xfrm>
              <a:off x="8143778" y="5974919"/>
              <a:ext cx="764775" cy="4418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" name="Рисунок 38" descr="avar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118" y="5431009"/>
              <a:ext cx="756833" cy="504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5645297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04</a:t>
            </a:r>
            <a:r>
              <a:rPr lang="ru-RU" sz="26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Развитый агропромышленный комплекс</a:t>
            </a:r>
            <a:endParaRPr lang="ru-RU" sz="260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Псковская область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/>
        </p:nvSpPr>
        <p:spPr bwMode="auto">
          <a:xfrm>
            <a:off x="428596" y="714356"/>
            <a:ext cx="3744416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Индексы производства продукции сельского хозяйства, %</a:t>
            </a:r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380880"/>
              </p:ext>
            </p:extLst>
          </p:nvPr>
        </p:nvGraphicFramePr>
        <p:xfrm>
          <a:off x="428596" y="1357298"/>
          <a:ext cx="3816424" cy="1587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1929916"/>
              </p:ext>
            </p:extLst>
          </p:nvPr>
        </p:nvGraphicFramePr>
        <p:xfrm>
          <a:off x="5429256" y="4286256"/>
          <a:ext cx="300039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7353452" y="4429126"/>
            <a:ext cx="1467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32,5%</a:t>
            </a:r>
          </a:p>
          <a:p>
            <a:pPr algn="ctr"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астениеводство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02722" y="5622956"/>
            <a:ext cx="1468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67,5%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385803"/>
              </p:ext>
            </p:extLst>
          </p:nvPr>
        </p:nvGraphicFramePr>
        <p:xfrm>
          <a:off x="5286380" y="1428736"/>
          <a:ext cx="3071834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7516927" y="1665249"/>
            <a:ext cx="13229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56,2%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Сельско-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хозяйственные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121695" y="2643182"/>
            <a:ext cx="9691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41,2%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252772" y="1428736"/>
            <a:ext cx="12423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2,6%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Крестьянские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2"/>
          <p:cNvSpPr>
            <a:spLocks noGrp="1" noChangeArrowheads="1"/>
          </p:cNvSpPr>
          <p:nvPr/>
        </p:nvSpPr>
        <p:spPr bwMode="auto">
          <a:xfrm>
            <a:off x="5072066" y="3643314"/>
            <a:ext cx="3744416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сельского хозяйства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2"/>
          <p:cNvSpPr>
            <a:spLocks noGrp="1" noChangeArrowheads="1"/>
          </p:cNvSpPr>
          <p:nvPr/>
        </p:nvSpPr>
        <p:spPr bwMode="auto">
          <a:xfrm>
            <a:off x="5000628" y="658780"/>
            <a:ext cx="3744416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сельского хозяйства по категориям хозяйств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85720" y="3214686"/>
            <a:ext cx="4572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103E63"/>
              </a:buClr>
              <a:buSzPct val="100000"/>
              <a:buFont typeface="Wingdings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Arial" pitchFamily="34"/>
                <a:cs typeface="Times New Roman" panose="02020603050405020304" pitchFamily="18" charset="0"/>
              </a:rPr>
              <a:t>2246тыс. га земель сельскохозяйственного назначения (56,7% всех земель);</a:t>
            </a:r>
          </a:p>
          <a:p>
            <a:pPr lvl="0">
              <a:buClr>
                <a:srgbClr val="103E63"/>
              </a:buClr>
              <a:buSzPct val="100000"/>
              <a:buFont typeface="Wingdings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600" dirty="0" smtClean="0">
              <a:latin typeface="Times New Roman" panose="02020603050405020304" pitchFamily="18" charset="0"/>
              <a:ea typeface="Arial" pitchFamily="34"/>
              <a:cs typeface="Times New Roman" panose="02020603050405020304" pitchFamily="18" charset="0"/>
            </a:endParaRPr>
          </a:p>
          <a:p>
            <a:pPr lvl="0">
              <a:buClr>
                <a:srgbClr val="103E63"/>
              </a:buClr>
              <a:buSzPct val="100000"/>
              <a:buFont typeface="Wingdings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Arial" pitchFamily="34"/>
                <a:cs typeface="Times New Roman" panose="02020603050405020304" pitchFamily="18" charset="0"/>
              </a:rPr>
              <a:t>252,6 тыс. га свободных земель сельскохозяйственного назначения</a:t>
            </a:r>
          </a:p>
          <a:p>
            <a:pPr lvl="0">
              <a:buClr>
                <a:srgbClr val="103E63"/>
              </a:buClr>
              <a:buSzPct val="100000"/>
              <a:buFont typeface="Wingdings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600" dirty="0" smtClean="0">
              <a:latin typeface="Times New Roman" panose="02020603050405020304" pitchFamily="18" charset="0"/>
              <a:ea typeface="Arial" pitchFamily="34"/>
              <a:cs typeface="Times New Roman" panose="02020603050405020304" pitchFamily="18" charset="0"/>
            </a:endParaRPr>
          </a:p>
          <a:p>
            <a:pPr lvl="0">
              <a:buClr>
                <a:srgbClr val="103E63"/>
              </a:buClr>
              <a:buSzPct val="100000"/>
              <a:buFont typeface="Wingdings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занятого населения в сельской местности - 86,3 тыс. чел.(43,8%) </a:t>
            </a:r>
          </a:p>
          <a:p>
            <a:pPr lvl="0">
              <a:buClr>
                <a:srgbClr val="103E63"/>
              </a:buClr>
              <a:buSzPct val="100000"/>
              <a:buFont typeface="Wingdings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103E63"/>
              </a:buClr>
              <a:buSzPct val="100000"/>
              <a:buFont typeface="Wingdings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непосредственно на сельхозпредприятиях-11,2 тыс. чел.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0494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Graphic spid="29" grpId="0">
        <p:bldAsOne/>
      </p:bldGraphic>
      <p:bldGraphic spid="31" grpId="0">
        <p:bldAsOne/>
      </p:bldGraphic>
      <p:bldP spid="32" grpId="0"/>
      <p:bldP spid="33" grpId="0"/>
      <p:bldGraphic spid="34" grpId="0">
        <p:bldAsOne/>
      </p:bldGraphic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05</a:t>
            </a:r>
            <a:r>
              <a:rPr lang="ru-RU" sz="26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Высокий инвестиционный потенциал</a:t>
            </a:r>
            <a:endParaRPr lang="ru-RU" sz="260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Псковская область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26" name="Прямоугольник 13"/>
          <p:cNvSpPr>
            <a:spLocks noChangeArrowheads="1"/>
          </p:cNvSpPr>
          <p:nvPr/>
        </p:nvSpPr>
        <p:spPr bwMode="auto">
          <a:xfrm>
            <a:off x="4648486" y="681058"/>
            <a:ext cx="4193949" cy="242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 период  2009-2013 реализовано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ru-RU" sz="2400" b="1" dirty="0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77 </a:t>
            </a:r>
            <a:r>
              <a:rPr lang="ru-RU" sz="2400" b="1" dirty="0" err="1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инвестпроектов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Aft>
                <a:spcPts val="100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общим объемом  инвестиций - </a:t>
            </a:r>
            <a:r>
              <a:rPr lang="ru-RU" sz="2000" b="1" dirty="0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78 млрд. руб.</a:t>
            </a:r>
            <a:endParaRPr lang="en-US" sz="2000" b="1" dirty="0" smtClean="0">
              <a:solidFill>
                <a:srgbClr val="EC149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Количество создаваемых рабочих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 </a:t>
            </a:r>
            <a:r>
              <a:rPr lang="ru-RU" altLang="ru-RU" sz="2800" b="1" dirty="0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5072</a:t>
            </a:r>
          </a:p>
          <a:p>
            <a:pPr>
              <a:spcAft>
                <a:spcPts val="1000"/>
              </a:spcAft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Реализация крупных инвестиционных проектов по созданию  инфраструктуры </a:t>
            </a:r>
            <a:r>
              <a:rPr lang="en-US" altLang="ru-RU" b="1" dirty="0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altLang="ru-RU" b="1" dirty="0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 45 </a:t>
            </a:r>
            <a:r>
              <a:rPr lang="ru-RU" altLang="ru-RU" b="1" dirty="0" err="1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млрд.руб</a:t>
            </a:r>
            <a:r>
              <a:rPr lang="ru-RU" altLang="ru-RU" b="1" dirty="0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EC14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-323998" y="540964"/>
            <a:ext cx="4960202" cy="3196388"/>
            <a:chOff x="-323998" y="540964"/>
            <a:chExt cx="4960202" cy="3196388"/>
          </a:xfrm>
        </p:grpSpPr>
        <p:sp>
          <p:nvSpPr>
            <p:cNvPr id="24" name="TextBox 23"/>
            <p:cNvSpPr txBox="1"/>
            <p:nvPr/>
          </p:nvSpPr>
          <p:spPr>
            <a:xfrm>
              <a:off x="14548" y="540964"/>
              <a:ext cx="42831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Структура иностранных инвестиций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видам экономической деятельности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-323998" y="1086828"/>
              <a:ext cx="4960202" cy="2650524"/>
              <a:chOff x="-323998" y="1086828"/>
              <a:chExt cx="4960202" cy="2650524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-60967" y="1086828"/>
                <a:ext cx="4697171" cy="2650524"/>
                <a:chOff x="531069" y="763668"/>
                <a:chExt cx="4807928" cy="2737340"/>
              </a:xfrm>
            </p:grpSpPr>
            <p:graphicFrame>
              <p:nvGraphicFramePr>
                <p:cNvPr id="2" name="Диаграмма 1"/>
                <p:cNvGraphicFramePr/>
                <p:nvPr>
                  <p:extLst>
                    <p:ext uri="{D42A27DB-BD31-4B8C-83A1-F6EECF244321}">
                      <p14:modId xmlns:p14="http://schemas.microsoft.com/office/powerpoint/2010/main" val="4173211004"/>
                    </p:ext>
                  </p:extLst>
                </p:nvPr>
              </p:nvGraphicFramePr>
              <p:xfrm>
                <a:off x="611560" y="764704"/>
                <a:ext cx="4083411" cy="273630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6" name="TextBox 5"/>
                <p:cNvSpPr txBox="1"/>
                <p:nvPr/>
              </p:nvSpPr>
              <p:spPr>
                <a:xfrm>
                  <a:off x="3447187" y="2571379"/>
                  <a:ext cx="189181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Обрабатывающие производства 24,9%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531069" y="831871"/>
                  <a:ext cx="1891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Транспорт и связь 20,3%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3437277" y="763668"/>
                  <a:ext cx="189181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Оптовая и розничная торговля 30,7%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" name="Прямая соединительная линия 3"/>
                <p:cNvCxnSpPr/>
                <p:nvPr/>
              </p:nvCxnSpPr>
              <p:spPr>
                <a:xfrm flipH="1" flipV="1">
                  <a:off x="1331640" y="1130220"/>
                  <a:ext cx="360040" cy="19022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 flipV="1">
                  <a:off x="3592586" y="1130220"/>
                  <a:ext cx="395343" cy="19022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/>
                <p:cNvCxnSpPr/>
                <p:nvPr/>
              </p:nvCxnSpPr>
              <p:spPr>
                <a:xfrm flipH="1">
                  <a:off x="1075358" y="2994894"/>
                  <a:ext cx="80323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единительная линия 18"/>
                <p:cNvCxnSpPr/>
                <p:nvPr/>
              </p:nvCxnSpPr>
              <p:spPr>
                <a:xfrm>
                  <a:off x="3472278" y="3016457"/>
                  <a:ext cx="72008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-323998" y="2825041"/>
                <a:ext cx="18918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Сельское </a:t>
                </a:r>
              </a:p>
              <a:p>
                <a:pPr algn="ctr"/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хозяйство 23,4%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8" name="Прямоугольник 27"/>
          <p:cNvSpPr/>
          <p:nvPr/>
        </p:nvSpPr>
        <p:spPr>
          <a:xfrm>
            <a:off x="176586" y="3740839"/>
            <a:ext cx="4683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инвестиционных площадок в регионе: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Типа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greenfield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118 шт.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Типа </a:t>
            </a:r>
            <a:r>
              <a:rPr lang="ru-RU" sz="2400" dirty="0" smtClean="0">
                <a:solidFill>
                  <a:srgbClr val="7B4907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dirty="0" err="1" smtClean="0">
                <a:solidFill>
                  <a:srgbClr val="7B4907"/>
                </a:solidFill>
                <a:latin typeface="Times New Roman" pitchFamily="18" charset="0"/>
                <a:cs typeface="Times New Roman" pitchFamily="18" charset="0"/>
              </a:rPr>
              <a:t>brauwnfield</a:t>
            </a:r>
            <a:r>
              <a:rPr lang="ru-RU" sz="2400" dirty="0" smtClean="0">
                <a:solidFill>
                  <a:srgbClr val="7B4907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rgbClr val="EC149F"/>
                </a:solidFill>
                <a:latin typeface="Times New Roman" pitchFamily="18" charset="0"/>
                <a:cs typeface="Times New Roman" pitchFamily="18" charset="0"/>
              </a:rPr>
              <a:t>36 шт.</a:t>
            </a:r>
          </a:p>
        </p:txBody>
      </p:sp>
      <p:pic>
        <p:nvPicPr>
          <p:cNvPr id="18" name="Рисунок 17" descr="C:\Users\user\Desktop\Idavang_Ostrov_sep_06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216" y="4981996"/>
            <a:ext cx="2059167" cy="132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2ad4418172677f960898f7e969a40abf.jpeg"/>
          <p:cNvPicPr/>
          <p:nvPr/>
        </p:nvPicPr>
        <p:blipFill>
          <a:blip r:embed="rId5" cstate="print"/>
          <a:srcRect b="11461"/>
          <a:stretch>
            <a:fillRect/>
          </a:stretch>
        </p:blipFill>
        <p:spPr>
          <a:xfrm>
            <a:off x="270913" y="4959424"/>
            <a:ext cx="1996831" cy="132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860032" y="374083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инвестиционных проектов с иностранным капиталом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«Дула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Германия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(производство торгового оборудования)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«ТАНН-Невский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Австрия (строительство завода по производству бумаги)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Brix&amp;Kamp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Дания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Тэтра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Электрик, РФ (строительство завода по производству котлов)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Идаванг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Дания (строительство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свинокомплекса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542314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8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90" y="1972778"/>
            <a:ext cx="1490475" cy="17190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" y="1969749"/>
            <a:ext cx="1490475" cy="17190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1836" y="67859"/>
            <a:ext cx="87026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06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Благоприятные условия для </a:t>
            </a:r>
            <a:r>
              <a:rPr lang="ru-RU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бизнеса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205" y="1972657"/>
            <a:ext cx="1490475" cy="1719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5" y="647143"/>
            <a:ext cx="1490475" cy="1719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001" y="959606"/>
            <a:ext cx="170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Индивидуальное сопровождение инвестора на всех стадиях реализации проекта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18" y="647143"/>
            <a:ext cx="1490475" cy="1719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34832" y="901169"/>
            <a:ext cx="170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Специальные меры поддержки в стратегических секторах (налоговые льготы, субсидии)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4" y="627695"/>
            <a:ext cx="1511683" cy="1737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19" y="627695"/>
            <a:ext cx="1511683" cy="17372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91918" y="2482087"/>
            <a:ext cx="1708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Оперативный поиск земельных участков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51" y="1967937"/>
            <a:ext cx="1511683" cy="17372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65623" y="2225470"/>
            <a:ext cx="1708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Поддержка </a:t>
            </a:r>
            <a:endParaRPr lang="ru-RU" sz="1100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малого </a:t>
            </a:r>
            <a:r>
              <a:rPr lang="ru-RU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и среднего бизнеса (субсидирование, </a:t>
            </a:r>
            <a:r>
              <a:rPr lang="ru-RU" sz="11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микрозаймы</a:t>
            </a:r>
            <a:r>
              <a:rPr lang="ru-RU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, поддержка сбыта)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00" y="1963347"/>
            <a:ext cx="1490475" cy="17190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6106" y="2227946"/>
            <a:ext cx="1708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Обеспечение инфраструктурой (возможность включения в инвестиционные программы ЖКХ)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65" y="1967354"/>
            <a:ext cx="1490475" cy="17190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79" y="4592053"/>
            <a:ext cx="1490475" cy="17190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23607" y="5036091"/>
            <a:ext cx="1708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Срок предоставления налоговых льгот – </a:t>
            </a:r>
            <a:endParaRPr lang="ru-RU" sz="1200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5 </a:t>
            </a:r>
            <a:r>
              <a:rPr lang="ru-RU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97" y="4027305"/>
            <a:ext cx="7140889" cy="2289209"/>
          </a:xfrm>
          <a:prstGeom prst="rect">
            <a:avLst/>
          </a:prstGeom>
        </p:spPr>
      </p:pic>
      <p:sp>
        <p:nvSpPr>
          <p:cNvPr id="21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Псковская область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430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350"/>
                            </p:stCondLst>
                            <p:childTnLst>
                              <p:par>
                                <p:cTn id="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50"/>
                            </p:stCondLst>
                            <p:childTnLst>
                              <p:par>
                                <p:cTn id="7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4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150"/>
                            </p:stCondLst>
                            <p:childTnLst>
                              <p:par>
                                <p:cTn id="8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3" grpId="0"/>
      <p:bldP spid="17" grpId="0"/>
      <p:bldP spid="1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07</a:t>
            </a:r>
            <a:r>
              <a:rPr lang="ru-RU" sz="26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Доступная инфраструктура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itchFamily="34" charset="0"/>
              </a:rPr>
              <a:t>Псковская область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5335551" y="917428"/>
            <a:ext cx="1584176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Цена на электроэнергию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(110кВ)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2,86  руб. кВт/ч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53896" y="560301"/>
            <a:ext cx="5005725" cy="3120092"/>
            <a:chOff x="453896" y="560301"/>
            <a:chExt cx="5005725" cy="312009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8276" y="560301"/>
              <a:ext cx="47413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>
                <a:spcBef>
                  <a:spcPts val="0"/>
                </a:spcBef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Стоимость технологического подключения к электросетям (2013 г.), руб.</a:t>
              </a:r>
            </a:p>
          </p:txBody>
        </p:sp>
        <p:graphicFrame>
          <p:nvGraphicFramePr>
            <p:cNvPr id="2" name="Диаграмма 1"/>
            <p:cNvGraphicFramePr/>
            <p:nvPr>
              <p:extLst>
                <p:ext uri="{D42A27DB-BD31-4B8C-83A1-F6EECF244321}">
                  <p14:modId xmlns:p14="http://schemas.microsoft.com/office/powerpoint/2010/main" val="3421148825"/>
                </p:ext>
              </p:extLst>
            </p:nvPr>
          </p:nvGraphicFramePr>
          <p:xfrm>
            <a:off x="453896" y="764478"/>
            <a:ext cx="4992077" cy="29159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5211652" y="3471939"/>
            <a:ext cx="1646981" cy="126188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стоимость газа в потребительских ценах –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 руб. за м3</a:t>
            </a:r>
            <a:endParaRPr lang="en-US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1565" y="2302511"/>
            <a:ext cx="1511683" cy="10156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Тариф на холодное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16,96 руб./м3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3209689"/>
            <a:ext cx="1573306" cy="18146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84776"/>
            <a:ext cx="1594131" cy="183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04220" y="3764327"/>
            <a:ext cx="3025666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Тариф на газ руб./1000 м3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19052446"/>
              </p:ext>
            </p:extLst>
          </p:nvPr>
        </p:nvGraphicFramePr>
        <p:xfrm>
          <a:off x="570820" y="3933604"/>
          <a:ext cx="4577244" cy="251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8352658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 animBg="1"/>
      <p:bldP spid="8" grpId="0" animBg="1"/>
      <p:bldP spid="9" grpId="0" animBg="1"/>
      <p:bldP spid="10" grpId="0" animBg="1"/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6" y="560302"/>
            <a:ext cx="2305672" cy="2659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67" y="560302"/>
            <a:ext cx="2191718" cy="2624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625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6" y="3219604"/>
            <a:ext cx="2327202" cy="2684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875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6" y="3219604"/>
            <a:ext cx="2353940" cy="2714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20" y="1970955"/>
            <a:ext cx="1490475" cy="1719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90" y="1949025"/>
            <a:ext cx="1490475" cy="17450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15" y="3701345"/>
            <a:ext cx="1490475" cy="18042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51" y="3694120"/>
            <a:ext cx="1528314" cy="171907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08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Природные ресурсы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9312" y="2220963"/>
            <a:ext cx="15661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2246</a:t>
            </a:r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тыс. га </a:t>
            </a:r>
          </a:p>
          <a:p>
            <a:pPr algn="ctr"/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земель сельско-хозяйственного 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назначения </a:t>
            </a:r>
            <a:endParaRPr lang="ru-RU" sz="1200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(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56,7% всех </a:t>
            </a:r>
            <a:endParaRPr lang="ru-RU" sz="1200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земель);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04933" y="2219030"/>
            <a:ext cx="1566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Торф - 329 месторождений (563,2 млн тонн):</a:t>
            </a:r>
          </a:p>
          <a:p>
            <a:pPr algn="ctr"/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Разработано -101 месторождение (100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млн. 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тонн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)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5279" y="3927957"/>
            <a:ext cx="18002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полезных ископаемых:</a:t>
            </a:r>
          </a:p>
          <a:p>
            <a:pPr algn="ctr"/>
            <a:r>
              <a:rPr lang="ru-RU" sz="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Известковые породы </a:t>
            </a:r>
            <a:r>
              <a:rPr lang="ru-RU" sz="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млн. м3</a:t>
            </a:r>
          </a:p>
          <a:p>
            <a:pPr algn="ctr"/>
            <a:r>
              <a:rPr lang="ru-RU" sz="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Легкоплавкие глины – </a:t>
            </a:r>
          </a:p>
          <a:p>
            <a:pPr algn="ctr"/>
            <a:r>
              <a:rPr lang="ru-RU" sz="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44,5 млн. м3</a:t>
            </a:r>
          </a:p>
          <a:p>
            <a:pPr algn="ctr"/>
            <a:r>
              <a:rPr lang="ru-RU" sz="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Песчано-гравийные материалы -107,2 млн. м3</a:t>
            </a:r>
          </a:p>
          <a:p>
            <a:pPr algn="ctr"/>
            <a:endParaRPr lang="ru-RU" sz="105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04933" y="4045825"/>
            <a:ext cx="1566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Лесные запасы - 2,4 млн. га.</a:t>
            </a:r>
          </a:p>
          <a:p>
            <a:pPr algn="ctr"/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Расчетная лесосека 5,7 млн.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м3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Псковская область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186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" y="4590534"/>
            <a:ext cx="1490475" cy="1719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62" y="4595689"/>
            <a:ext cx="1490475" cy="17190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35" y="4595689"/>
            <a:ext cx="1490475" cy="17190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07" y="4606080"/>
            <a:ext cx="1490475" cy="1719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71" y="4606080"/>
            <a:ext cx="1490475" cy="17190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35" y="4606081"/>
            <a:ext cx="1490475" cy="171907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836" y="67859"/>
            <a:ext cx="69744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0</a:t>
            </a:r>
            <a:r>
              <a:rPr lang="ru-RU" sz="26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9</a:t>
            </a:r>
            <a:r>
              <a:rPr lang="ru-RU" sz="26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. </a:t>
            </a:r>
            <a:r>
              <a:rPr lang="ru-RU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Кадровый потенциал области</a:t>
            </a:r>
            <a:endParaRPr lang="ru-RU" sz="26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08" y="3292173"/>
            <a:ext cx="1490475" cy="17190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565162" y="5139623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обслуживания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-17118" y="5011248"/>
            <a:ext cx="1593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Энергетика, энергетическое машиностроение и электротехника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71094" y="4988089"/>
            <a:ext cx="16561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Металлургия, машиностроение и </a:t>
            </a:r>
            <a:r>
              <a:rPr lang="ru-RU" sz="1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-обработка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00389" y="5163994"/>
            <a:ext cx="1592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и строительство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10013" y="5005914"/>
            <a:ext cx="16561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продовольственных продуктов и потребительских товаров</a:t>
            </a:r>
            <a:endParaRPr lang="en-US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05201" y="5191918"/>
            <a:ext cx="1592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управление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41713" y="4236749"/>
            <a:ext cx="490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подготовки специалистов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-19602" y="6597352"/>
            <a:ext cx="3851920" cy="3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cs typeface="Helvetica" pitchFamily="34" charset="0"/>
              </a:rPr>
              <a:t>Псковская область</a:t>
            </a:r>
            <a:endParaRPr lang="ru-RU" sz="1400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cs typeface="Helvetic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0" y="617180"/>
            <a:ext cx="6010013" cy="3236769"/>
            <a:chOff x="0" y="617180"/>
            <a:chExt cx="6010013" cy="3236769"/>
          </a:xfrm>
        </p:grpSpPr>
        <p:graphicFrame>
          <p:nvGraphicFramePr>
            <p:cNvPr id="32" name="Диаграмма 31"/>
            <p:cNvGraphicFramePr/>
            <p:nvPr>
              <p:extLst>
                <p:ext uri="{D42A27DB-BD31-4B8C-83A1-F6EECF244321}">
                  <p14:modId xmlns:p14="http://schemas.microsoft.com/office/powerpoint/2010/main" val="1976673583"/>
                </p:ext>
              </p:extLst>
            </p:nvPr>
          </p:nvGraphicFramePr>
          <p:xfrm>
            <a:off x="336093" y="1023896"/>
            <a:ext cx="2664296" cy="23319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34" name="Прямоугольник 33"/>
            <p:cNvSpPr/>
            <p:nvPr/>
          </p:nvSpPr>
          <p:spPr>
            <a:xfrm>
              <a:off x="0" y="1844824"/>
              <a:ext cx="20949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57%</a:t>
              </a:r>
            </a:p>
            <a:p>
              <a:pPr algn="ctr"/>
              <a:r>
                <a:rPr lang="ru-RU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Высшее профессиональное образование</a:t>
              </a:r>
              <a:endPara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390663" y="1160268"/>
              <a:ext cx="20949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43%</a:t>
              </a:r>
            </a:p>
            <a:p>
              <a:pPr algn="ctr"/>
              <a:r>
                <a:rPr lang="ru-RU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Среднее</a:t>
              </a:r>
            </a:p>
            <a:p>
              <a:pPr algn="ctr"/>
              <a:r>
                <a:rPr lang="ru-RU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профессиональное образование</a:t>
              </a:r>
              <a:endPara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46872" y="617180"/>
              <a:ext cx="33923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ru-RU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Всего выпускников 3200 чел. (2013г.)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639133" y="2684398"/>
              <a:ext cx="337088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Ведут подготовку – </a:t>
              </a:r>
            </a:p>
            <a:p>
              <a:pPr>
                <a:spcBef>
                  <a:spcPts val="600"/>
                </a:spcBef>
              </a:pPr>
              <a:r>
                <a:rPr lang="ru-RU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13 ОУ СПО и 13 ОУ ВПО</a:t>
              </a:r>
              <a:endPara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ru-RU" altLang="ru-RU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Общее количество программ проф. подготовки -</a:t>
              </a:r>
              <a:r>
                <a:rPr lang="ru-RU" altLang="ru-RU" sz="12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altLang="ru-RU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85</a:t>
              </a:r>
              <a:endPara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635897" y="575493"/>
            <a:ext cx="5484413" cy="2925515"/>
            <a:chOff x="3635897" y="575493"/>
            <a:chExt cx="5484413" cy="2925515"/>
          </a:xfrm>
        </p:grpSpPr>
        <p:graphicFrame>
          <p:nvGraphicFramePr>
            <p:cNvPr id="43" name="Диаграмма 4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32691225"/>
                </p:ext>
              </p:extLst>
            </p:nvPr>
          </p:nvGraphicFramePr>
          <p:xfrm>
            <a:off x="3635897" y="1087196"/>
            <a:ext cx="5175642" cy="24138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44" name="Прямоугольник 43"/>
            <p:cNvSpPr/>
            <p:nvPr/>
          </p:nvSpPr>
          <p:spPr>
            <a:xfrm>
              <a:off x="3935734" y="575493"/>
              <a:ext cx="51845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Средний уровень заработной платы </a:t>
              </a:r>
            </a:p>
            <a:p>
              <a:pPr algn="ctr"/>
              <a:r>
                <a:rPr lang="ru-RU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(ноябрь 2013),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642667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3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3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50"/>
                            </p:stCondLst>
                            <p:childTnLst>
                              <p:par>
                                <p:cTn id="7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7" grpId="0"/>
      <p:bldP spid="29" grpId="0"/>
      <p:bldP spid="31" grpId="0"/>
      <p:bldP spid="33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8011</TotalTime>
  <Words>2188</Words>
  <Application>Microsoft Office PowerPoint</Application>
  <PresentationFormat>Экран (4:3)</PresentationFormat>
  <Paragraphs>493</Paragraphs>
  <Slides>24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24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Helvetica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13_Тема Office</vt:lpstr>
      <vt:lpstr>14_Тема Office</vt:lpstr>
      <vt:lpstr>Инвестиционный потенциал  Псковской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особая экономическая зона промышленно-производственного типа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Natalia Alexeeva</dc:creator>
  <cp:lastModifiedBy>Федорова Елена Владимировна</cp:lastModifiedBy>
  <cp:revision>611</cp:revision>
  <cp:lastPrinted>2014-03-12T06:45:06Z</cp:lastPrinted>
  <dcterms:created xsi:type="dcterms:W3CDTF">2013-04-15T05:35:09Z</dcterms:created>
  <dcterms:modified xsi:type="dcterms:W3CDTF">2014-03-13T04:57:54Z</dcterms:modified>
</cp:coreProperties>
</file>